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3" r:id="rId3"/>
    <p:sldId id="276" r:id="rId4"/>
    <p:sldId id="256" r:id="rId5"/>
    <p:sldId id="258" r:id="rId6"/>
    <p:sldId id="259" r:id="rId7"/>
    <p:sldId id="260" r:id="rId8"/>
    <p:sldId id="261" r:id="rId9"/>
    <p:sldId id="278" r:id="rId10"/>
    <p:sldId id="273" r:id="rId11"/>
    <p:sldId id="279" r:id="rId12"/>
    <p:sldId id="262" r:id="rId13"/>
    <p:sldId id="263" r:id="rId14"/>
    <p:sldId id="264" r:id="rId15"/>
    <p:sldId id="265" r:id="rId16"/>
    <p:sldId id="266" r:id="rId17"/>
    <p:sldId id="267" r:id="rId18"/>
    <p:sldId id="268" r:id="rId19"/>
    <p:sldId id="269" r:id="rId20"/>
    <p:sldId id="271" r:id="rId21"/>
    <p:sldId id="272" r:id="rId22"/>
    <p:sldId id="314" r:id="rId23"/>
    <p:sldId id="274" r:id="rId24"/>
    <p:sldId id="275" r:id="rId25"/>
    <p:sldId id="280" r:id="rId26"/>
    <p:sldId id="281" r:id="rId27"/>
    <p:sldId id="282" r:id="rId28"/>
    <p:sldId id="294" r:id="rId29"/>
    <p:sldId id="296" r:id="rId30"/>
    <p:sldId id="295" r:id="rId31"/>
    <p:sldId id="298" r:id="rId32"/>
    <p:sldId id="297" r:id="rId33"/>
    <p:sldId id="299" r:id="rId34"/>
    <p:sldId id="301" r:id="rId35"/>
    <p:sldId id="302" r:id="rId36"/>
    <p:sldId id="300" r:id="rId37"/>
    <p:sldId id="304" r:id="rId38"/>
    <p:sldId id="309" r:id="rId39"/>
    <p:sldId id="308" r:id="rId40"/>
    <p:sldId id="307" r:id="rId41"/>
    <p:sldId id="306" r:id="rId42"/>
    <p:sldId id="313" r:id="rId43"/>
    <p:sldId id="312" r:id="rId44"/>
    <p:sldId id="283" r:id="rId45"/>
    <p:sldId id="284" r:id="rId46"/>
    <p:sldId id="286" r:id="rId47"/>
    <p:sldId id="292" r:id="rId48"/>
    <p:sldId id="289" r:id="rId49"/>
    <p:sldId id="290" r:id="rId50"/>
    <p:sldId id="291" r:id="rId51"/>
    <p:sldId id="287" r:id="rId52"/>
    <p:sldId id="315" r:id="rId53"/>
    <p:sldId id="316" r:id="rId54"/>
    <p:sldId id="317"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01" autoAdjust="0"/>
  </p:normalViewPr>
  <p:slideViewPr>
    <p:cSldViewPr snapToGrid="0">
      <p:cViewPr varScale="1">
        <p:scale>
          <a:sx n="109" d="100"/>
          <a:sy n="109" d="100"/>
        </p:scale>
        <p:origin x="6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32586-4CC7-6FE9-3441-DB543A6171B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9BF166E-7723-36D7-4B43-0E0160EE6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8E84E71-2FCB-39A9-836F-6C9808582CD5}"/>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8FE8B3D5-6CBA-9097-AD28-39422AA290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50048B1-0595-6C96-4086-22575B0CECF7}"/>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2380692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4147A0-4585-5FB1-821F-5279F335FC2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2C43E5F-9A3A-0287-94FD-AB1B3AB601F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C0DA8F9-B149-8AA6-69F9-C8B4EC4CAC7F}"/>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04111BE3-DC5E-E0E4-A07F-BEF1B85564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CABC68-A7B2-D9FF-C288-34D0301B0176}"/>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398702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B96AA6A-91D2-0D39-503B-6BE4649F482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077B50B-2926-E09D-848E-B8CBFADC2EC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B66C215-1EB4-6B30-E0EF-5BE1BCD51B44}"/>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4AE4A128-6D3F-B665-F14D-E3B01A36A4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BC30216-3FA7-75F7-00BC-8D285ABDA810}"/>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171130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80F03-8689-38CC-46C7-878DF8DC15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92EA8D3-4E61-0BE2-D2C1-D934196674A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24F460A-AD84-1AC9-5023-83F4A52D0362}"/>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F1AF31F3-97A4-BAD6-E24A-099FEEBC944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A0E36A8-59D6-F66B-CCC0-CE75A2214CCD}"/>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29021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5E9940-1965-4FEA-6359-31FB1BA4C6E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09D631C-AEA8-6438-4AA2-636E678F2C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7BA62F8-9C1F-CAD8-3B3E-F9A09F60ACDC}"/>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E074DA8E-82AE-7550-4026-93E1F2C5907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7AF6D9C-4EDC-C53F-FFB3-E621DF5DD7C2}"/>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151158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761E3-1639-C20F-AF25-38BC399C46F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F623DC6-D3E3-FCD5-FA93-72BF19D92A2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4C7A075-9BC8-3AA9-12B1-9072C04AAAA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5E08944-5237-9C1A-E9D1-CF734C28444F}"/>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6" name="頁尾版面配置區 5">
            <a:extLst>
              <a:ext uri="{FF2B5EF4-FFF2-40B4-BE49-F238E27FC236}">
                <a16:creationId xmlns:a16="http://schemas.microsoft.com/office/drawing/2014/main" id="{A6A6B4E7-0BC2-D2D3-5E48-0F155D6D975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A2F6E30-C203-7F2E-89EF-0B926BB4029E}"/>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320225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01BBE8-428D-8FDE-BE3F-B0643E9C1F4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C9A8CF2-7023-C586-5A03-B461A820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0BB5AA1-2FDA-15A3-31A4-E514A1C0B8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B20BF5F-C9FD-B4E5-7AE1-97FC683FE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7AEC897-531E-9A54-F277-D3897991E0E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C1C9B79-1DB6-236A-A407-57AEB8443C06}"/>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8" name="頁尾版面配置區 7">
            <a:extLst>
              <a:ext uri="{FF2B5EF4-FFF2-40B4-BE49-F238E27FC236}">
                <a16:creationId xmlns:a16="http://schemas.microsoft.com/office/drawing/2014/main" id="{1DA758FB-E1E7-065B-D9EC-44C6FB9585F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56B03C0-D1FF-5C10-80E0-4CF85C688BAF}"/>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3858920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F47396-FF2F-E065-0A30-C6E2715140F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B095791-54C7-7A01-D7E9-49F02D3BF4C8}"/>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4" name="頁尾版面配置區 3">
            <a:extLst>
              <a:ext uri="{FF2B5EF4-FFF2-40B4-BE49-F238E27FC236}">
                <a16:creationId xmlns:a16="http://schemas.microsoft.com/office/drawing/2014/main" id="{CE338DF5-158D-563E-1C18-41A28BC6E24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6A1E837-F242-0AD6-4FA4-3972F5EDE46C}"/>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14876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93CA468-6823-4F72-F037-1A5873DA3F1D}"/>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3" name="頁尾版面配置區 2">
            <a:extLst>
              <a:ext uri="{FF2B5EF4-FFF2-40B4-BE49-F238E27FC236}">
                <a16:creationId xmlns:a16="http://schemas.microsoft.com/office/drawing/2014/main" id="{61F4FA73-88B3-4227-C2F5-4D677B63905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3029918-FB5E-3D45-BA72-BE2847833287}"/>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276758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4E0D7-91FD-2C44-8FB7-A3E1CA05425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FC27E61-EB47-246F-1E6A-172C0F7E5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3C4BA4D-9B25-FE0B-BA60-94E2A6AC6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CA70585-BE00-DB9C-3013-874E25C55FE5}"/>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6" name="頁尾版面配置區 5">
            <a:extLst>
              <a:ext uri="{FF2B5EF4-FFF2-40B4-BE49-F238E27FC236}">
                <a16:creationId xmlns:a16="http://schemas.microsoft.com/office/drawing/2014/main" id="{004351BE-FE35-D8A7-4AF6-207A6EE3161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4E27653-FF66-3265-DD6E-1968220D1C7B}"/>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3023728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3B4E9-0486-3562-C4B5-4039E66C39E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50C5036-0916-B91A-F2AE-105480190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EB8CCA1-B33D-AC18-9029-B287B7E8F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2B6DC74-13FE-2536-4604-6A3BF040B4FA}"/>
              </a:ext>
            </a:extLst>
          </p:cNvPr>
          <p:cNvSpPr>
            <a:spLocks noGrp="1"/>
          </p:cNvSpPr>
          <p:nvPr>
            <p:ph type="dt" sz="half" idx="10"/>
          </p:nvPr>
        </p:nvSpPr>
        <p:spPr/>
        <p:txBody>
          <a:bodyPr/>
          <a:lstStyle/>
          <a:p>
            <a:fld id="{D3E51389-A5C7-4B9D-98D8-097F06BDF84D}" type="datetimeFigureOut">
              <a:rPr lang="zh-TW" altLang="en-US" smtClean="0"/>
              <a:t>2024/5/22</a:t>
            </a:fld>
            <a:endParaRPr lang="zh-TW" altLang="en-US"/>
          </a:p>
        </p:txBody>
      </p:sp>
      <p:sp>
        <p:nvSpPr>
          <p:cNvPr id="6" name="頁尾版面配置區 5">
            <a:extLst>
              <a:ext uri="{FF2B5EF4-FFF2-40B4-BE49-F238E27FC236}">
                <a16:creationId xmlns:a16="http://schemas.microsoft.com/office/drawing/2014/main" id="{304300F8-224B-9011-5C05-81458B31E6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63EAE1-E2BB-F98A-42FC-CD5DB26137C7}"/>
              </a:ext>
            </a:extLst>
          </p:cNvPr>
          <p:cNvSpPr>
            <a:spLocks noGrp="1"/>
          </p:cNvSpPr>
          <p:nvPr>
            <p:ph type="sldNum" sz="quarter" idx="12"/>
          </p:nvPr>
        </p:nvSpPr>
        <p:spPr/>
        <p:txBody>
          <a:body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303592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272D758-2472-E1BE-7F71-84AD93946C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B6CC6E3-842C-DF11-E4A0-BD3E57294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BBD6B3C-8909-9D9C-AECB-9C8687B38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51389-A5C7-4B9D-98D8-097F06BDF84D}" type="datetimeFigureOut">
              <a:rPr lang="zh-TW" altLang="en-US" smtClean="0"/>
              <a:t>2024/5/22</a:t>
            </a:fld>
            <a:endParaRPr lang="zh-TW" altLang="en-US"/>
          </a:p>
        </p:txBody>
      </p:sp>
      <p:sp>
        <p:nvSpPr>
          <p:cNvPr id="5" name="頁尾版面配置區 4">
            <a:extLst>
              <a:ext uri="{FF2B5EF4-FFF2-40B4-BE49-F238E27FC236}">
                <a16:creationId xmlns:a16="http://schemas.microsoft.com/office/drawing/2014/main" id="{D57FFD23-65D8-A2D2-CC8F-725FAA3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6A3935F-38B3-A193-AD4A-561414B11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1371E8-5DA8-47B8-B08D-E41001299CEC}" type="slidenum">
              <a:rPr lang="zh-TW" altLang="en-US" smtClean="0"/>
              <a:t>‹#›</a:t>
            </a:fld>
            <a:endParaRPr lang="zh-TW" altLang="en-US"/>
          </a:p>
        </p:txBody>
      </p:sp>
    </p:spTree>
    <p:extLst>
      <p:ext uri="{BB962C8B-B14F-4D97-AF65-F5344CB8AC3E}">
        <p14:creationId xmlns:p14="http://schemas.microsoft.com/office/powerpoint/2010/main" val="4134275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3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B255D-D81A-3249-4512-9C34C9CCB3BE}"/>
              </a:ext>
            </a:extLst>
          </p:cNvPr>
          <p:cNvSpPr>
            <a:spLocks noGrp="1"/>
          </p:cNvSpPr>
          <p:nvPr>
            <p:ph type="title"/>
          </p:nvPr>
        </p:nvSpPr>
        <p:spPr>
          <a:xfrm>
            <a:off x="601894" y="92467"/>
            <a:ext cx="10515600" cy="5250095"/>
          </a:xfrm>
        </p:spPr>
        <p:txBody>
          <a:bodyPr>
            <a:normAutofit/>
          </a:bodyPr>
          <a:lstStyle/>
          <a:p>
            <a:r>
              <a:rPr lang="en-US" altLang="zh-TW" sz="4000" dirty="0">
                <a:latin typeface="標楷體" panose="03000509000000000000" pitchFamily="65" charset="-120"/>
                <a:ea typeface="標楷體" panose="03000509000000000000" pitchFamily="65" charset="-120"/>
              </a:rPr>
              <a:t>[Lab13]</a:t>
            </a:r>
            <a:r>
              <a:rPr lang="zh-TW" altLang="en-US" sz="4000" dirty="0">
                <a:latin typeface="標楷體" panose="03000509000000000000" pitchFamily="65" charset="-120"/>
                <a:ea typeface="標楷體" panose="03000509000000000000" pitchFamily="65" charset="-120"/>
              </a:rPr>
              <a:t>請實作「</a:t>
            </a: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EmbeddedLinux</a:t>
            </a:r>
            <a:r>
              <a:rPr lang="zh-TW" altLang="en-US" sz="4000" dirty="0">
                <a:latin typeface="標楷體" panose="03000509000000000000" pitchFamily="65" charset="-120"/>
                <a:ea typeface="標楷體" panose="03000509000000000000" pitchFamily="65" charset="-120"/>
              </a:rPr>
              <a:t>移植及應用驅動」手冊中的第</a:t>
            </a:r>
            <a:r>
              <a:rPr lang="en-US" altLang="zh-TW" sz="4000" dirty="0">
                <a:latin typeface="標楷體" panose="03000509000000000000" pitchFamily="65" charset="-120"/>
                <a:ea typeface="標楷體" panose="03000509000000000000" pitchFamily="65" charset="-120"/>
              </a:rPr>
              <a:t>15</a:t>
            </a:r>
            <a:r>
              <a:rPr lang="zh-TW" altLang="en-US" sz="4000" dirty="0">
                <a:latin typeface="標楷體" panose="03000509000000000000" pitchFamily="65" charset="-120"/>
                <a:ea typeface="標楷體" panose="03000509000000000000" pitchFamily="65" charset="-120"/>
              </a:rPr>
              <a:t>章實驗：</a:t>
            </a: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Linux</a:t>
            </a:r>
            <a:r>
              <a:rPr lang="zh-TW" altLang="en-US" sz="4000" dirty="0">
                <a:latin typeface="標楷體" panose="03000509000000000000" pitchFamily="65" charset="-120"/>
                <a:ea typeface="標楷體" panose="03000509000000000000" pitchFamily="65" charset="-120"/>
              </a:rPr>
              <a:t>根檔案系統構建實驗？以及實作結果？請用</a:t>
            </a: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sz="4000" dirty="0">
                <a:latin typeface="標楷體" panose="03000509000000000000" pitchFamily="65" charset="-120"/>
                <a:ea typeface="標楷體" panose="03000509000000000000" pitchFamily="65" charset="-120"/>
              </a:rPr>
              <a:t> </a:t>
            </a: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sz="4000" dirty="0">
                <a:latin typeface="標楷體" panose="03000509000000000000" pitchFamily="65" charset="-120"/>
                <a:ea typeface="標楷體" panose="03000509000000000000" pitchFamily="65" charset="-120"/>
              </a:rPr>
              <a:t>實作圖解的方式說明</a:t>
            </a: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sz="4000" dirty="0">
                <a:latin typeface="標楷體" panose="03000509000000000000" pitchFamily="65" charset="-120"/>
                <a:ea typeface="標楷體" panose="03000509000000000000" pitchFamily="65" charset="-120"/>
              </a:rPr>
              <a:t>工具箱的其它功能選項？請使用</a:t>
            </a: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mkfs</a:t>
            </a:r>
            <a:r>
              <a:rPr lang="zh-TW" altLang="en-US" sz="4000" dirty="0">
                <a:latin typeface="標楷體" panose="03000509000000000000" pitchFamily="65" charset="-120"/>
                <a:ea typeface="標楷體" panose="03000509000000000000" pitchFamily="65" charset="-120"/>
              </a:rPr>
              <a:t>檔案系統製作工具，建構有別於</a:t>
            </a: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ext2</a:t>
            </a:r>
            <a:r>
              <a:rPr lang="zh-TW" altLang="en-US" sz="4000" dirty="0">
                <a:latin typeface="標楷體" panose="03000509000000000000" pitchFamily="65" charset="-120"/>
                <a:ea typeface="標楷體" panose="03000509000000000000" pitchFamily="65" charset="-120"/>
              </a:rPr>
              <a:t>格式的根檔案系統，例如：</a:t>
            </a: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mkfs.jffs2</a:t>
            </a:r>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a:t>
            </a:r>
            <a:endParaRPr lang="zh-TW" altLang="en-US" sz="4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2124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86BB6-6F38-0D74-850B-9E29C0C7642E}"/>
              </a:ext>
            </a:extLst>
          </p:cNvPr>
          <p:cNvSpPr>
            <a:spLocks noGrp="1"/>
          </p:cNvSpPr>
          <p:nvPr>
            <p:ph type="title"/>
          </p:nvPr>
        </p:nvSpPr>
        <p:spPr>
          <a:xfrm>
            <a:off x="714910" y="225638"/>
            <a:ext cx="10515600" cy="1325563"/>
          </a:xfrm>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7" name="內容版面配置區 6" descr="一張含有 文字, 螢幕擷取畫面, 軟體, 電腦 的圖片&#10;&#10;自動產生的描述">
            <a:extLst>
              <a:ext uri="{FF2B5EF4-FFF2-40B4-BE49-F238E27FC236}">
                <a16:creationId xmlns:a16="http://schemas.microsoft.com/office/drawing/2014/main" id="{FF913297-B3A1-8635-A3B0-632988CED9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209" t="34412" r="39953" b="13786"/>
          <a:stretch/>
        </p:blipFill>
        <p:spPr>
          <a:xfrm>
            <a:off x="344833" y="1788214"/>
            <a:ext cx="7497313" cy="4428359"/>
          </a:xfrm>
        </p:spPr>
      </p:pic>
      <p:sp>
        <p:nvSpPr>
          <p:cNvPr id="9" name="文字方塊 8">
            <a:extLst>
              <a:ext uri="{FF2B5EF4-FFF2-40B4-BE49-F238E27FC236}">
                <a16:creationId xmlns:a16="http://schemas.microsoft.com/office/drawing/2014/main" id="{520CE5C8-C8A1-1114-A9EA-93EEB36DD7E3}"/>
              </a:ext>
            </a:extLst>
          </p:cNvPr>
          <p:cNvSpPr txBox="1"/>
          <p:nvPr/>
        </p:nvSpPr>
        <p:spPr>
          <a:xfrm>
            <a:off x="7842146" y="1788214"/>
            <a:ext cx="4433937" cy="2246769"/>
          </a:xfrm>
          <a:prstGeom prst="rect">
            <a:avLst/>
          </a:prstGeom>
          <a:noFill/>
        </p:spPr>
        <p:txBody>
          <a:bodyPr wrap="square">
            <a:spAutoFit/>
          </a:bodyPr>
          <a:lstStyle/>
          <a:p>
            <a:r>
              <a:rPr lang="en-US" altLang="zh-TW" sz="2000" dirty="0">
                <a:latin typeface="Times New Roman" panose="02020603050405020304" pitchFamily="18" charset="0"/>
                <a:cs typeface="Times New Roman" panose="02020603050405020304" pitchFamily="18" charset="0"/>
              </a:rPr>
              <a:t># arm-none-</a:t>
            </a:r>
            <a:r>
              <a:rPr lang="en-US" altLang="zh-TW" sz="2000" dirty="0" err="1">
                <a:latin typeface="Times New Roman" panose="02020603050405020304" pitchFamily="18" charset="0"/>
                <a:cs typeface="Times New Roman" panose="02020603050405020304" pitchFamily="18" charset="0"/>
              </a:rPr>
              <a:t>linux</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gnueabi</a:t>
            </a:r>
            <a:r>
              <a:rPr lang="en-US" altLang="zh-TW" sz="2000" dirty="0">
                <a:latin typeface="Times New Roman" panose="02020603050405020304" pitchFamily="18" charset="0"/>
                <a:cs typeface="Times New Roman" panose="02020603050405020304" pitchFamily="18" charset="0"/>
              </a:rPr>
              <a:t>-strip lib/*.so </a:t>
            </a:r>
          </a:p>
          <a:p>
            <a:r>
              <a:rPr lang="zh-TW" altLang="en-US" sz="2000" dirty="0">
                <a:latin typeface="標楷體" panose="03000509000000000000" pitchFamily="65" charset="-120"/>
                <a:ea typeface="標楷體" panose="03000509000000000000" pitchFamily="65" charset="-120"/>
              </a:rPr>
              <a:t>（超級用戶下執行命令）</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這個命令為一個專門用於 </a:t>
            </a:r>
            <a:r>
              <a:rPr lang="en-US" altLang="zh-TW" sz="2000" dirty="0">
                <a:latin typeface="標楷體" panose="03000509000000000000" pitchFamily="65" charset="-120"/>
                <a:ea typeface="標楷體" panose="03000509000000000000" pitchFamily="65" charset="-120"/>
              </a:rPr>
              <a:t>ARM </a:t>
            </a:r>
            <a:r>
              <a:rPr lang="zh-TW" altLang="en-US" sz="2000" dirty="0">
                <a:latin typeface="標楷體" panose="03000509000000000000" pitchFamily="65" charset="-120"/>
                <a:ea typeface="標楷體" panose="03000509000000000000" pitchFamily="65" charset="-120"/>
              </a:rPr>
              <a:t>架構的工具，用來去除共用庫檔案的符號表。這將去除指定目錄下所有共用庫檔案的符號表。請確保在執行這個命令之前理解其影響，並謹慎操作。</a:t>
            </a:r>
          </a:p>
        </p:txBody>
      </p:sp>
    </p:spTree>
    <p:extLst>
      <p:ext uri="{BB962C8B-B14F-4D97-AF65-F5344CB8AC3E}">
        <p14:creationId xmlns:p14="http://schemas.microsoft.com/office/powerpoint/2010/main" val="332849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1C7075-3EB5-C14B-E103-D65B672C724A}"/>
              </a:ext>
            </a:extLst>
          </p:cNvPr>
          <p:cNvSpPr>
            <a:spLocks noGrp="1"/>
          </p:cNvSpPr>
          <p:nvPr>
            <p:ph type="title"/>
          </p:nvPr>
        </p:nvSpPr>
        <p:spPr>
          <a:xfrm>
            <a:off x="725185" y="365125"/>
            <a:ext cx="10515600" cy="1325563"/>
          </a:xfrm>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descr="一張含有 文字, 螢幕擷取畫面, 字型, 行 的圖片&#10;&#10;自動產生的描述">
            <a:extLst>
              <a:ext uri="{FF2B5EF4-FFF2-40B4-BE49-F238E27FC236}">
                <a16:creationId xmlns:a16="http://schemas.microsoft.com/office/drawing/2014/main" id="{B2B3B5D2-FCFF-42BC-176A-A46BEB93C0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941" y="1858854"/>
            <a:ext cx="9461085" cy="1182636"/>
          </a:xfrm>
        </p:spPr>
      </p:pic>
      <p:pic>
        <p:nvPicPr>
          <p:cNvPr id="7" name="圖片 6">
            <a:extLst>
              <a:ext uri="{FF2B5EF4-FFF2-40B4-BE49-F238E27FC236}">
                <a16:creationId xmlns:a16="http://schemas.microsoft.com/office/drawing/2014/main" id="{36DFBB25-C876-83DA-42C6-E663AF1F3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41" y="3340095"/>
            <a:ext cx="3502696" cy="653836"/>
          </a:xfrm>
          <a:prstGeom prst="rect">
            <a:avLst/>
          </a:prstGeom>
        </p:spPr>
      </p:pic>
      <p:sp>
        <p:nvSpPr>
          <p:cNvPr id="9" name="文字方塊 8">
            <a:extLst>
              <a:ext uri="{FF2B5EF4-FFF2-40B4-BE49-F238E27FC236}">
                <a16:creationId xmlns:a16="http://schemas.microsoft.com/office/drawing/2014/main" id="{9FD4DBF5-46A1-E0F5-4B4F-822DB1B2CC2A}"/>
              </a:ext>
            </a:extLst>
          </p:cNvPr>
          <p:cNvSpPr txBox="1"/>
          <p:nvPr/>
        </p:nvSpPr>
        <p:spPr>
          <a:xfrm>
            <a:off x="975941" y="4292536"/>
            <a:ext cx="7033955" cy="1815882"/>
          </a:xfrm>
          <a:prstGeom prst="rect">
            <a:avLst/>
          </a:prstGeom>
          <a:noFill/>
        </p:spPr>
        <p:txBody>
          <a:bodyPr wrap="square">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du </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mh</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lib/</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dirty="0">
                <a:latin typeface="標楷體" panose="03000509000000000000" pitchFamily="65" charset="-120"/>
                <a:ea typeface="標楷體" panose="03000509000000000000" pitchFamily="65" charset="-120"/>
              </a:rPr>
              <a:t>這個命令用於查詢指定目錄下的檔案大小，以人類可讀的形式顯示。</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-m </a:t>
            </a:r>
            <a:r>
              <a:rPr lang="zh-TW" altLang="en-US" sz="2800" dirty="0">
                <a:latin typeface="標楷體" panose="03000509000000000000" pitchFamily="65" charset="-120"/>
                <a:ea typeface="標楷體" panose="03000509000000000000" pitchFamily="65" charset="-120"/>
              </a:rPr>
              <a:t>選項表示以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MB</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為單位顯示檔案大小，</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-h</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選項表示以人類可讀的形式顯示。</a:t>
            </a:r>
          </a:p>
        </p:txBody>
      </p:sp>
    </p:spTree>
    <p:extLst>
      <p:ext uri="{BB962C8B-B14F-4D97-AF65-F5344CB8AC3E}">
        <p14:creationId xmlns:p14="http://schemas.microsoft.com/office/powerpoint/2010/main" val="287520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827F6B-E292-4BFC-9C02-38C65A44F2C5}"/>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sp>
        <p:nvSpPr>
          <p:cNvPr id="11" name="文字方塊 10">
            <a:extLst>
              <a:ext uri="{FF2B5EF4-FFF2-40B4-BE49-F238E27FC236}">
                <a16:creationId xmlns:a16="http://schemas.microsoft.com/office/drawing/2014/main" id="{2997EA1D-960F-8539-AEBC-C27160FC0F14}"/>
              </a:ext>
            </a:extLst>
          </p:cNvPr>
          <p:cNvSpPr txBox="1"/>
          <p:nvPr/>
        </p:nvSpPr>
        <p:spPr>
          <a:xfrm>
            <a:off x="7482907" y="1219200"/>
            <a:ext cx="4131024" cy="560153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dirty="0">
                <a:latin typeface="標楷體" panose="03000509000000000000" pitchFamily="65" charset="-120"/>
                <a:ea typeface="標楷體" panose="03000509000000000000" pitchFamily="65" charset="-120"/>
              </a:rPr>
              <a:t>添加系統開機檔案</a:t>
            </a:r>
            <a:r>
              <a:rPr lang="zh-TW" altLang="en-US" dirty="0"/>
              <a:t>： </a:t>
            </a:r>
            <a:r>
              <a:rPr lang="zh-TW" altLang="en-US" dirty="0">
                <a:latin typeface="標楷體" panose="03000509000000000000" pitchFamily="65" charset="-120"/>
                <a:ea typeface="標楷體" panose="03000509000000000000" pitchFamily="65" charset="-12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etc</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資料夾下，添加檔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inittab</a:t>
            </a:r>
            <a:r>
              <a:rPr lang="zh-TW" altLang="en-US" dirty="0">
                <a:latin typeface="標楷體" panose="03000509000000000000" pitchFamily="65" charset="-120"/>
                <a:ea typeface="標楷體" panose="03000509000000000000" pitchFamily="65" charset="-120"/>
              </a:rPr>
              <a:t>   </a:t>
            </a:r>
            <a:endParaRPr kumimoji="0" lang="zh-TW" altLang="zh-TW"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rgbClr val="0D0D0D"/>
                </a:solidFill>
                <a:effectLst/>
                <a:latin typeface="Arial Unicode MS"/>
                <a:ea typeface="Söhne Mono"/>
              </a:rPr>
              <a:t>::sysinit:/etc/init.d/rcS</a:t>
            </a:r>
            <a:r>
              <a:rPr kumimoji="0" lang="zh-TW" altLang="zh-TW" b="0" i="0" u="none" strike="noStrike" cap="none" normalizeH="0" baseline="0" dirty="0">
                <a:ln>
                  <a:noFill/>
                </a:ln>
                <a:solidFill>
                  <a:srgbClr val="0D0D0D"/>
                </a:solidFill>
                <a:effectLst/>
                <a:ea typeface="Söhne"/>
              </a:rPr>
              <a:t>：</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這行表示在系統初始化過程中執行</a:t>
            </a:r>
            <a:r>
              <a:rPr kumimoji="0" lang="zh-TW" altLang="zh-TW" b="0" i="0" u="none" strike="noStrike" cap="none" normalizeH="0" baseline="0" dirty="0">
                <a:ln>
                  <a:noFill/>
                </a:ln>
                <a:solidFill>
                  <a:srgbClr val="0D0D0D"/>
                </a:solidFill>
                <a:effectLst/>
                <a:ea typeface="Söhne"/>
              </a:rPr>
              <a:t> </a:t>
            </a:r>
            <a:r>
              <a:rPr kumimoji="0" lang="zh-TW" altLang="zh-TW" b="1" i="0" u="none" strike="noStrike" cap="none" normalizeH="0" baseline="0" dirty="0">
                <a:ln>
                  <a:noFill/>
                </a:ln>
                <a:solidFill>
                  <a:srgbClr val="0D0D0D"/>
                </a:solidFill>
                <a:effectLst/>
                <a:latin typeface="Arial Unicode MS"/>
                <a:ea typeface="Söhne Mono"/>
              </a:rPr>
              <a:t>/</a:t>
            </a:r>
            <a:r>
              <a:rPr kumimoji="0" lang="zh-TW" altLang="zh-TW" b="1" i="0" u="none" strike="noStrike" cap="none" normalizeH="0" baseline="0" dirty="0">
                <a:ln>
                  <a:noFill/>
                </a:ln>
                <a:solidFill>
                  <a:srgbClr val="0D0D0D"/>
                </a:solidFill>
                <a:effectLst/>
                <a:latin typeface="Times New Roman" panose="02020603050405020304" pitchFamily="18" charset="0"/>
                <a:ea typeface="Söhne Mono"/>
                <a:cs typeface="Times New Roman" panose="02020603050405020304" pitchFamily="18" charset="0"/>
              </a:rPr>
              <a:t>etc/init.d/rcS</a:t>
            </a:r>
            <a:r>
              <a:rPr kumimoji="0" lang="zh-TW" altLang="zh-TW" b="0" i="0" u="none" strike="noStrike" cap="none" normalizeH="0" baseline="0" dirty="0">
                <a:ln>
                  <a:noFill/>
                </a:ln>
                <a:solidFill>
                  <a:srgbClr val="0D0D0D"/>
                </a:solidFill>
                <a:effectLst/>
                <a:latin typeface="Times New Roman" panose="02020603050405020304" pitchFamily="18" charset="0"/>
                <a:ea typeface="Söhne"/>
                <a:cs typeface="Times New Roman" panose="02020603050405020304" pitchFamily="18" charset="0"/>
              </a:rPr>
              <a:t> </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腳本。這通常包含了在啟動過程中必須執行的一些系統初始化任務。</a:t>
            </a: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rgbClr val="0D0D0D"/>
                </a:solidFill>
                <a:effectLst/>
                <a:latin typeface="Arial Unicode MS"/>
                <a:ea typeface="Söhne Mono"/>
              </a:rPr>
              <a:t>::askfirst:-/bin/sh</a:t>
            </a:r>
            <a:r>
              <a:rPr kumimoji="0" lang="zh-TW" altLang="zh-TW" b="0" i="0" u="none" strike="noStrike" cap="none" normalizeH="0" baseline="0" dirty="0">
                <a:ln>
                  <a:noFill/>
                </a:ln>
                <a:solidFill>
                  <a:srgbClr val="0D0D0D"/>
                </a:solidFill>
                <a:effectLst/>
                <a:ea typeface="Söhne"/>
              </a:rPr>
              <a:t>：</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這行表示在某些 </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tty</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上啟動交互式 </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shell</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。當系統需要用戶介入時，它會啟動一個 </a:t>
            </a:r>
            <a:r>
              <a:rPr kumimoji="0" lang="zh-TW" altLang="zh-TW" b="1"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/bin/sh</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的實例。</a:t>
            </a:r>
            <a:r>
              <a:rPr kumimoji="0" lang="zh-TW" altLang="zh-TW" b="1"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askfirst</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表示在執行 </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shell</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之前會提示用戶。</a:t>
            </a:r>
            <a:r>
              <a:rPr kumimoji="0" lang="zh-TW" altLang="zh-TW" b="1"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表示如果 </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shell</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終止，不會重新啟動。</a:t>
            </a: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rgbClr val="0D0D0D"/>
                </a:solidFill>
                <a:effectLst/>
                <a:latin typeface="Arial Unicode MS"/>
                <a:ea typeface="Söhne Mono"/>
              </a:rPr>
              <a:t>::restart:/sbin/init</a:t>
            </a:r>
            <a:r>
              <a:rPr kumimoji="0" lang="zh-TW" altLang="zh-TW" b="0" i="0" u="none" strike="noStrike" cap="none" normalizeH="0" baseline="0" dirty="0">
                <a:ln>
                  <a:noFill/>
                </a:ln>
                <a:solidFill>
                  <a:srgbClr val="0D0D0D"/>
                </a:solidFill>
                <a:effectLst/>
                <a:ea typeface="Söhne"/>
              </a:rPr>
              <a:t>：這行表示在重新啟動 init 過程時重新啟動 </a:t>
            </a:r>
            <a:r>
              <a:rPr kumimoji="0" lang="zh-TW" altLang="zh-TW" b="0" i="0" u="none" strike="noStrike" cap="none" normalizeH="0" baseline="0" dirty="0">
                <a:ln>
                  <a:noFill/>
                </a:ln>
                <a:solidFill>
                  <a:srgbClr val="0D0D0D"/>
                </a:solidFill>
                <a:effectLst/>
                <a:latin typeface="Times New Roman" panose="02020603050405020304" pitchFamily="18" charset="0"/>
                <a:ea typeface="Söhne"/>
                <a:cs typeface="Times New Roman" panose="02020603050405020304" pitchFamily="18" charset="0"/>
              </a:rPr>
              <a:t>init</a:t>
            </a:r>
            <a:r>
              <a:rPr kumimoji="0" lang="zh-TW" altLang="zh-TW" b="0" i="0" u="none" strike="noStrike" cap="none" normalizeH="0" baseline="0" dirty="0">
                <a:ln>
                  <a:noFill/>
                </a:ln>
                <a:solidFill>
                  <a:srgbClr val="0D0D0D"/>
                </a:solidFill>
                <a:effectLst/>
                <a:ea typeface="Söhne"/>
              </a:rPr>
              <a:t>。這是為了確保在重新啟動 </a:t>
            </a:r>
            <a:r>
              <a:rPr kumimoji="0" lang="zh-TW" altLang="zh-TW" b="0" i="0" u="none" strike="noStrike" cap="none" normalizeH="0" baseline="0" dirty="0">
                <a:ln>
                  <a:noFill/>
                </a:ln>
                <a:solidFill>
                  <a:srgbClr val="0D0D0D"/>
                </a:solidFill>
                <a:effectLst/>
                <a:latin typeface="Times New Roman" panose="02020603050405020304" pitchFamily="18" charset="0"/>
                <a:ea typeface="Söhne"/>
                <a:cs typeface="Times New Roman" panose="02020603050405020304" pitchFamily="18" charset="0"/>
              </a:rPr>
              <a:t>init</a:t>
            </a:r>
            <a:r>
              <a:rPr kumimoji="0" lang="zh-TW" altLang="zh-TW" b="0" i="0" u="none" strike="noStrike" cap="none" normalizeH="0" baseline="0" dirty="0">
                <a:ln>
                  <a:noFill/>
                </a:ln>
                <a:solidFill>
                  <a:srgbClr val="0D0D0D"/>
                </a:solidFill>
                <a:effectLst/>
                <a:ea typeface="Söhne"/>
              </a:rPr>
              <a:t> 過程時維持一致的行為。</a:t>
            </a:r>
            <a:endParaRPr kumimoji="0" lang="zh-TW" altLang="zh-TW" b="0" i="0" u="none" strike="noStrike" cap="none" normalizeH="0" baseline="0" dirty="0">
              <a:ln>
                <a:noFill/>
              </a:ln>
              <a:solidFill>
                <a:srgbClr val="0D0D0D"/>
              </a:solidFill>
              <a:effectLst/>
              <a:latin typeface="Times New Roman" panose="02020603050405020304" pitchFamily="18" charset="0"/>
              <a:ea typeface="Söhne"/>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::ctrlaltdel:/sbin/reboot</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：這行表示當用戶按下 </a:t>
            </a:r>
            <a:r>
              <a:rPr kumimoji="0" lang="zh-TW" altLang="zh-TW" b="0"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Ctrl+Alt+Delete</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 時執行 </a:t>
            </a:r>
            <a:r>
              <a:rPr kumimoji="0" lang="zh-TW" altLang="zh-TW" b="1" i="0" u="none" strike="noStrike" cap="none" normalizeH="0" baseline="0" dirty="0">
                <a:ln>
                  <a:noFill/>
                </a:ln>
                <a:solidFill>
                  <a:srgbClr val="0D0D0D"/>
                </a:solidFill>
                <a:effectLst/>
                <a:latin typeface="Times New Roman" panose="02020603050405020304" pitchFamily="18" charset="0"/>
                <a:ea typeface="標楷體" panose="03000509000000000000" pitchFamily="65" charset="-120"/>
                <a:cs typeface="Times New Roman" panose="02020603050405020304" pitchFamily="18" charset="0"/>
              </a:rPr>
              <a:t>/sbin/reboot</a:t>
            </a:r>
            <a:r>
              <a:rPr kumimoji="0" lang="zh-TW" altLang="zh-TW" b="0" i="0" u="none" strike="noStrike" cap="none" normalizeH="0" baseline="0" dirty="0">
                <a:ln>
                  <a:noFill/>
                </a:ln>
                <a:solidFill>
                  <a:srgbClr val="0D0D0D"/>
                </a:solidFill>
                <a:effectLst/>
                <a:latin typeface="標楷體" panose="03000509000000000000" pitchFamily="65" charset="-120"/>
                <a:ea typeface="標楷體" panose="03000509000000000000" pitchFamily="65" charset="-120"/>
              </a:rPr>
              <a:t>，即重新啟動系統。</a:t>
            </a:r>
          </a:p>
          <a:p>
            <a:r>
              <a:rPr lang="zh-TW" altLang="en-US" sz="1600" dirty="0"/>
              <a:t>   </a:t>
            </a:r>
          </a:p>
        </p:txBody>
      </p:sp>
      <p:sp>
        <p:nvSpPr>
          <p:cNvPr id="14" name="Rectangle 3">
            <a:extLst>
              <a:ext uri="{FF2B5EF4-FFF2-40B4-BE49-F238E27FC236}">
                <a16:creationId xmlns:a16="http://schemas.microsoft.com/office/drawing/2014/main" id="{CFB4F8DA-FFE0-727D-95E9-85DCBE25B247}"/>
              </a:ext>
            </a:extLst>
          </p:cNvPr>
          <p:cNvSpPr>
            <a:spLocks noChangeArrowheads="1"/>
          </p:cNvSpPr>
          <p:nvPr/>
        </p:nvSpPr>
        <p:spPr bwMode="auto">
          <a:xfrm>
            <a:off x="0" y="-3388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6" name="圖片 5">
            <a:extLst>
              <a:ext uri="{FF2B5EF4-FFF2-40B4-BE49-F238E27FC236}">
                <a16:creationId xmlns:a16="http://schemas.microsoft.com/office/drawing/2014/main" id="{CD939553-53F3-42F1-92C2-6311AF7ACFDE}"/>
              </a:ext>
            </a:extLst>
          </p:cNvPr>
          <p:cNvPicPr>
            <a:picLocks noChangeAspect="1"/>
          </p:cNvPicPr>
          <p:nvPr/>
        </p:nvPicPr>
        <p:blipFill rotWithShape="1">
          <a:blip r:embed="rId2">
            <a:extLst>
              <a:ext uri="{28A0092B-C50C-407E-A947-70E740481C1C}">
                <a14:useLocalDpi xmlns:a14="http://schemas.microsoft.com/office/drawing/2010/main" val="0"/>
              </a:ext>
            </a:extLst>
          </a:blip>
          <a:srcRect l="760" t="9498" r="64444" b="62995"/>
          <a:stretch/>
        </p:blipFill>
        <p:spPr>
          <a:xfrm>
            <a:off x="578069" y="2409650"/>
            <a:ext cx="6575793" cy="2789074"/>
          </a:xfrm>
          <a:prstGeom prst="rect">
            <a:avLst/>
          </a:prstGeom>
        </p:spPr>
      </p:pic>
    </p:spTree>
    <p:extLst>
      <p:ext uri="{BB962C8B-B14F-4D97-AF65-F5344CB8AC3E}">
        <p14:creationId xmlns:p14="http://schemas.microsoft.com/office/powerpoint/2010/main" val="365373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B43EB9-DAA7-F860-ECDF-C027EA78989C}"/>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sp>
        <p:nvSpPr>
          <p:cNvPr id="4" name="文字方塊 3">
            <a:extLst>
              <a:ext uri="{FF2B5EF4-FFF2-40B4-BE49-F238E27FC236}">
                <a16:creationId xmlns:a16="http://schemas.microsoft.com/office/drawing/2014/main" id="{33135D70-46FE-D800-22E9-3FF4EF282CE5}"/>
              </a:ext>
            </a:extLst>
          </p:cNvPr>
          <p:cNvSpPr txBox="1"/>
          <p:nvPr/>
        </p:nvSpPr>
        <p:spPr>
          <a:xfrm>
            <a:off x="7953546" y="1873294"/>
            <a:ext cx="3783725" cy="2677656"/>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這裡我們掛載的檔案系統有三個 </a:t>
            </a:r>
            <a:r>
              <a:rPr lang="en-US" altLang="zh-TW" sz="2400" dirty="0">
                <a:latin typeface="Times New Roman" panose="02020603050405020304" pitchFamily="18" charset="0"/>
                <a:cs typeface="Times New Roman" panose="02020603050405020304" pitchFamily="18" charset="0"/>
              </a:rPr>
              <a:t>proc</a:t>
            </a:r>
            <a:r>
              <a:rPr lang="zh-TW" altLang="en-US"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sysfs</a:t>
            </a:r>
            <a:r>
              <a:rPr lang="en-US" altLang="zh-TW" sz="2400" dirty="0">
                <a:latin typeface="Times New Roman" panose="02020603050405020304" pitchFamily="18" charset="0"/>
                <a:cs typeface="Times New Roman" panose="02020603050405020304" pitchFamily="18" charset="0"/>
              </a:rPr>
              <a:t> </a:t>
            </a:r>
            <a:r>
              <a:rPr lang="zh-TW" altLang="en-US" sz="2400" dirty="0"/>
              <a:t>和 </a:t>
            </a:r>
            <a:r>
              <a:rPr lang="en-US" altLang="zh-TW" sz="2400" dirty="0" err="1">
                <a:latin typeface="標楷體" panose="03000509000000000000" pitchFamily="65" charset="-120"/>
                <a:ea typeface="標楷體" panose="03000509000000000000" pitchFamily="65" charset="-120"/>
                <a:cs typeface="Times New Roman" panose="02020603050405020304" pitchFamily="18" charset="0"/>
              </a:rPr>
              <a:t>tmpfs</a:t>
            </a:r>
            <a:r>
              <a:rPr lang="en-US" altLang="zh-TW" sz="24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dirty="0">
                <a:latin typeface="標楷體" panose="03000509000000000000" pitchFamily="65" charset="-120"/>
                <a:ea typeface="標楷體" panose="03000509000000000000" pitchFamily="65" charset="-120"/>
              </a:rPr>
              <a:t>。在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核心中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proc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和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sysfs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默認都支援，</a:t>
            </a:r>
          </a:p>
          <a:p>
            <a:r>
              <a:rPr lang="zh-TW" altLang="en-US" sz="2400" dirty="0">
                <a:latin typeface="標楷體" panose="03000509000000000000" pitchFamily="65" charset="-120"/>
                <a:ea typeface="標楷體" panose="03000509000000000000" pitchFamily="65" charset="-120"/>
              </a:rPr>
              <a:t>而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tmpfs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是沒有支援的，我們需要添加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tmpfs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的支援</a:t>
            </a:r>
          </a:p>
        </p:txBody>
      </p:sp>
      <p:pic>
        <p:nvPicPr>
          <p:cNvPr id="7" name="內容版面配置區 6">
            <a:extLst>
              <a:ext uri="{FF2B5EF4-FFF2-40B4-BE49-F238E27FC236}">
                <a16:creationId xmlns:a16="http://schemas.microsoft.com/office/drawing/2014/main" id="{32C39024-8D48-9944-0AE1-85647FD2C2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6" r="64654" b="67548"/>
          <a:stretch/>
        </p:blipFill>
        <p:spPr>
          <a:xfrm>
            <a:off x="454729" y="2211572"/>
            <a:ext cx="7183656" cy="3408392"/>
          </a:xfrm>
        </p:spPr>
      </p:pic>
    </p:spTree>
    <p:extLst>
      <p:ext uri="{BB962C8B-B14F-4D97-AF65-F5344CB8AC3E}">
        <p14:creationId xmlns:p14="http://schemas.microsoft.com/office/powerpoint/2010/main" val="352612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E1000E-BE23-C8C0-9227-38B7CE6B725A}"/>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a:extLst>
              <a:ext uri="{FF2B5EF4-FFF2-40B4-BE49-F238E27FC236}">
                <a16:creationId xmlns:a16="http://schemas.microsoft.com/office/drawing/2014/main" id="{B1D4BBF1-53D6-7097-C058-300B5D045A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385" t="40225" r="18990" b="14870"/>
          <a:stretch/>
        </p:blipFill>
        <p:spPr>
          <a:xfrm>
            <a:off x="646838" y="2629426"/>
            <a:ext cx="6207632" cy="3975233"/>
          </a:xfrm>
        </p:spPr>
      </p:pic>
      <p:pic>
        <p:nvPicPr>
          <p:cNvPr id="4" name="圖片 3">
            <a:extLst>
              <a:ext uri="{FF2B5EF4-FFF2-40B4-BE49-F238E27FC236}">
                <a16:creationId xmlns:a16="http://schemas.microsoft.com/office/drawing/2014/main" id="{2F054222-D74B-89E6-4F67-B77F8BA9D225}"/>
              </a:ext>
            </a:extLst>
          </p:cNvPr>
          <p:cNvPicPr>
            <a:picLocks noChangeAspect="1"/>
          </p:cNvPicPr>
          <p:nvPr/>
        </p:nvPicPr>
        <p:blipFill rotWithShape="1">
          <a:blip r:embed="rId3">
            <a:extLst>
              <a:ext uri="{28A0092B-C50C-407E-A947-70E740481C1C}">
                <a14:useLocalDpi xmlns:a14="http://schemas.microsoft.com/office/drawing/2010/main" val="0"/>
              </a:ext>
            </a:extLst>
          </a:blip>
          <a:srcRect t="27580" r="3628" b="-2"/>
          <a:stretch/>
        </p:blipFill>
        <p:spPr>
          <a:xfrm>
            <a:off x="646838" y="2044556"/>
            <a:ext cx="7736874" cy="431515"/>
          </a:xfrm>
          <a:prstGeom prst="rect">
            <a:avLst/>
          </a:prstGeom>
        </p:spPr>
      </p:pic>
      <p:sp>
        <p:nvSpPr>
          <p:cNvPr id="7" name="文字方塊 6">
            <a:extLst>
              <a:ext uri="{FF2B5EF4-FFF2-40B4-BE49-F238E27FC236}">
                <a16:creationId xmlns:a16="http://schemas.microsoft.com/office/drawing/2014/main" id="{183185E2-DBC4-CB03-DEBE-74DCDCF06FD5}"/>
              </a:ext>
            </a:extLst>
          </p:cNvPr>
          <p:cNvSpPr txBox="1"/>
          <p:nvPr/>
        </p:nvSpPr>
        <p:spPr>
          <a:xfrm>
            <a:off x="7020911" y="3218005"/>
            <a:ext cx="4235668" cy="830997"/>
          </a:xfrm>
          <a:prstGeom prst="rect">
            <a:avLst/>
          </a:prstGeom>
          <a:noFill/>
        </p:spPr>
        <p:txBody>
          <a:bodyPr wrap="square">
            <a:spAutoFit/>
          </a:bodyPr>
          <a:lstStyle/>
          <a:p>
            <a:r>
              <a:rPr lang="en-US" altLang="zh-TW" sz="2400" dirty="0">
                <a:latin typeface="Times New Roman" panose="02020603050405020304" pitchFamily="18" charset="0"/>
                <a:cs typeface="Times New Roman" panose="02020603050405020304" pitchFamily="18" charset="0"/>
              </a:rPr>
              <a:t>make </a:t>
            </a:r>
            <a:r>
              <a:rPr lang="en-US" altLang="zh-TW" sz="2400" dirty="0" err="1">
                <a:latin typeface="Times New Roman" panose="02020603050405020304" pitchFamily="18" charset="0"/>
                <a:cs typeface="Times New Roman" panose="02020603050405020304" pitchFamily="18" charset="0"/>
              </a:rPr>
              <a:t>menuconfig</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修改</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Linux </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核心配置</a:t>
            </a:r>
          </a:p>
        </p:txBody>
      </p:sp>
    </p:spTree>
    <p:extLst>
      <p:ext uri="{BB962C8B-B14F-4D97-AF65-F5344CB8AC3E}">
        <p14:creationId xmlns:p14="http://schemas.microsoft.com/office/powerpoint/2010/main" val="1110111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28C04-EA70-0682-5274-DB01BB1770EF}"/>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7" name="內容版面配置區 6" descr="一張含有 文字, 螢幕擷取畫面, 字型 的圖片&#10;&#10;自動產生的描述">
            <a:extLst>
              <a:ext uri="{FF2B5EF4-FFF2-40B4-BE49-F238E27FC236}">
                <a16:creationId xmlns:a16="http://schemas.microsoft.com/office/drawing/2014/main" id="{750ED74A-6C14-F67E-B315-2D337A748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145" y="1810150"/>
            <a:ext cx="6279367" cy="2462010"/>
          </a:xfrm>
        </p:spPr>
      </p:pic>
      <p:sp>
        <p:nvSpPr>
          <p:cNvPr id="9" name="文字方塊 8">
            <a:extLst>
              <a:ext uri="{FF2B5EF4-FFF2-40B4-BE49-F238E27FC236}">
                <a16:creationId xmlns:a16="http://schemas.microsoft.com/office/drawing/2014/main" id="{1A149F47-7148-F632-D962-CD99D310286D}"/>
              </a:ext>
            </a:extLst>
          </p:cNvPr>
          <p:cNvSpPr txBox="1"/>
          <p:nvPr/>
        </p:nvSpPr>
        <p:spPr>
          <a:xfrm>
            <a:off x="6894787" y="2061186"/>
            <a:ext cx="6096000" cy="523220"/>
          </a:xfrm>
          <a:prstGeom prst="rect">
            <a:avLst/>
          </a:prstGeom>
          <a:noFill/>
        </p:spPr>
        <p:txBody>
          <a:bodyPr wrap="square">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make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uImage</a:t>
            </a:r>
            <a:r>
              <a:rPr lang="zh-TW" altLang="en-US" sz="2800" dirty="0">
                <a:latin typeface="標楷體" panose="03000509000000000000" pitchFamily="65" charset="-120"/>
                <a:ea typeface="標楷體" panose="03000509000000000000" pitchFamily="65" charset="-120"/>
              </a:rPr>
              <a:t>重新編譯核心</a:t>
            </a:r>
          </a:p>
        </p:txBody>
      </p:sp>
    </p:spTree>
    <p:extLst>
      <p:ext uri="{BB962C8B-B14F-4D97-AF65-F5344CB8AC3E}">
        <p14:creationId xmlns:p14="http://schemas.microsoft.com/office/powerpoint/2010/main" val="269948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60EE72-FF90-B2A5-8CC2-A1277EF4E920}"/>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4" name="圖片 3">
            <a:extLst>
              <a:ext uri="{FF2B5EF4-FFF2-40B4-BE49-F238E27FC236}">
                <a16:creationId xmlns:a16="http://schemas.microsoft.com/office/drawing/2014/main" id="{0DE21739-6800-AB85-C32F-4794B3880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7506660" cy="404551"/>
          </a:xfrm>
          <a:prstGeom prst="rect">
            <a:avLst/>
          </a:prstGeom>
        </p:spPr>
      </p:pic>
      <p:pic>
        <p:nvPicPr>
          <p:cNvPr id="9" name="內容版面配置區 8" descr="一張含有 文字, 螢幕擷取畫面, 字型, 圖形 的圖片&#10;&#10;自動產生的描述">
            <a:extLst>
              <a:ext uri="{FF2B5EF4-FFF2-40B4-BE49-F238E27FC236}">
                <a16:creationId xmlns:a16="http://schemas.microsoft.com/office/drawing/2014/main" id="{45558D17-2243-0F9B-AA5C-760EE362F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70557"/>
            <a:ext cx="7687654" cy="690884"/>
          </a:xfrm>
        </p:spPr>
      </p:pic>
      <p:sp>
        <p:nvSpPr>
          <p:cNvPr id="10" name="文字方塊 9">
            <a:extLst>
              <a:ext uri="{FF2B5EF4-FFF2-40B4-BE49-F238E27FC236}">
                <a16:creationId xmlns:a16="http://schemas.microsoft.com/office/drawing/2014/main" id="{8982C2DD-7499-AC52-B984-AAD25220AD25}"/>
              </a:ext>
            </a:extLst>
          </p:cNvPr>
          <p:cNvSpPr txBox="1"/>
          <p:nvPr/>
        </p:nvSpPr>
        <p:spPr>
          <a:xfrm>
            <a:off x="1030014" y="3310759"/>
            <a:ext cx="8198069" cy="523220"/>
          </a:xfrm>
          <a:prstGeom prst="rect">
            <a:avLst/>
          </a:prstGeom>
          <a:noFill/>
        </p:spPr>
        <p:txBody>
          <a:bodyPr wrap="square" rtlCol="0">
            <a:spAutoFit/>
          </a:bodyPr>
          <a:lstStyle/>
          <a:p>
            <a:r>
              <a:rPr lang="zh-TW" altLang="en-US" sz="2800" dirty="0">
                <a:latin typeface="標楷體" panose="03000509000000000000" pitchFamily="65" charset="-120"/>
                <a:ea typeface="標楷體" panose="03000509000000000000" pitchFamily="65" charset="-120"/>
              </a:rPr>
              <a:t>將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uImage</a:t>
            </a:r>
            <a:r>
              <a:rPr lang="zh-TW" altLang="en-US" sz="2800" dirty="0">
                <a:latin typeface="標楷體" panose="03000509000000000000" pitchFamily="65" charset="-120"/>
                <a:ea typeface="標楷體" panose="03000509000000000000" pitchFamily="65" charset="-120"/>
              </a:rPr>
              <a:t> 複製到</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tftpboot</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3941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74F332-B2B5-A143-7C8D-61C9BE3AC1FE}"/>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6" name="內容版面配置區 5">
            <a:extLst>
              <a:ext uri="{FF2B5EF4-FFF2-40B4-BE49-F238E27FC236}">
                <a16:creationId xmlns:a16="http://schemas.microsoft.com/office/drawing/2014/main" id="{C3007530-AC9D-6F7D-7D87-E4E960F674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9" t="9272" r="67955" b="66636"/>
          <a:stretch/>
        </p:blipFill>
        <p:spPr>
          <a:xfrm>
            <a:off x="838200" y="2076777"/>
            <a:ext cx="6444916" cy="2704446"/>
          </a:xfrm>
        </p:spPr>
      </p:pic>
      <p:sp>
        <p:nvSpPr>
          <p:cNvPr id="4" name="文字方塊 3">
            <a:extLst>
              <a:ext uri="{FF2B5EF4-FFF2-40B4-BE49-F238E27FC236}">
                <a16:creationId xmlns:a16="http://schemas.microsoft.com/office/drawing/2014/main" id="{90716B9E-6289-6BEB-66A4-C202FA8594FC}"/>
              </a:ext>
            </a:extLst>
          </p:cNvPr>
          <p:cNvSpPr txBox="1"/>
          <p:nvPr/>
        </p:nvSpPr>
        <p:spPr>
          <a:xfrm>
            <a:off x="7539789" y="2076777"/>
            <a:ext cx="3609474" cy="923330"/>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回到創建的檔案系統處，在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etc</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下創建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init.d</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rPr>
              <a:t>目錄，並在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init.d</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rPr>
              <a:t>下創建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rcS</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檔</a:t>
            </a:r>
          </a:p>
        </p:txBody>
      </p:sp>
    </p:spTree>
    <p:extLst>
      <p:ext uri="{BB962C8B-B14F-4D97-AF65-F5344CB8AC3E}">
        <p14:creationId xmlns:p14="http://schemas.microsoft.com/office/powerpoint/2010/main" val="18107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F2AD16-AFE3-B9E0-2D2E-3884BCC27077}"/>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7" name="內容版面配置區 6" descr="一張含有 文字, 螢幕擷取畫面, 軟體, 多媒體軟體 的圖片&#10;&#10;自動產生的描述">
            <a:extLst>
              <a:ext uri="{FF2B5EF4-FFF2-40B4-BE49-F238E27FC236}">
                <a16:creationId xmlns:a16="http://schemas.microsoft.com/office/drawing/2014/main" id="{FE319474-6E28-6D88-7059-532967C4B2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78" t="10912" r="58586" b="46397"/>
          <a:stretch/>
        </p:blipFill>
        <p:spPr>
          <a:xfrm>
            <a:off x="280943" y="1902269"/>
            <a:ext cx="6308017" cy="3769187"/>
          </a:xfrm>
        </p:spPr>
      </p:pic>
      <p:sp>
        <p:nvSpPr>
          <p:cNvPr id="4" name="文字方塊 3">
            <a:extLst>
              <a:ext uri="{FF2B5EF4-FFF2-40B4-BE49-F238E27FC236}">
                <a16:creationId xmlns:a16="http://schemas.microsoft.com/office/drawing/2014/main" id="{EB4E507E-3105-9DD5-BD67-115CA2B34563}"/>
              </a:ext>
            </a:extLst>
          </p:cNvPr>
          <p:cNvSpPr txBox="1"/>
          <p:nvPr/>
        </p:nvSpPr>
        <p:spPr>
          <a:xfrm>
            <a:off x="6558455" y="3244334"/>
            <a:ext cx="6096000" cy="954107"/>
          </a:xfrm>
          <a:prstGeom prst="rect">
            <a:avLst/>
          </a:prstGeom>
          <a:noFill/>
        </p:spPr>
        <p:txBody>
          <a:bodyPr wrap="square">
            <a:spAutoFit/>
          </a:bodyPr>
          <a:lstStyle/>
          <a:p>
            <a:r>
              <a:rPr lang="zh-TW" altLang="en-US" sz="2800" dirty="0">
                <a:latin typeface="標楷體" panose="03000509000000000000" pitchFamily="65" charset="-120"/>
                <a:ea typeface="標楷體" panose="03000509000000000000" pitchFamily="65" charset="-120"/>
              </a:rPr>
              <a:t>授予</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rcS</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添加可執行許可權：</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chmod</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+x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init.d</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rcS</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20442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CECC2E-BB73-1D1E-7484-EE8ECEE25C23}"/>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6" name="內容版面配置區 5">
            <a:extLst>
              <a:ext uri="{FF2B5EF4-FFF2-40B4-BE49-F238E27FC236}">
                <a16:creationId xmlns:a16="http://schemas.microsoft.com/office/drawing/2014/main" id="{ADEB46F4-8026-BE8A-4C48-51C7871037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6" t="867" r="70608" b="65454"/>
          <a:stretch/>
        </p:blipFill>
        <p:spPr>
          <a:xfrm>
            <a:off x="704636" y="1690688"/>
            <a:ext cx="5843816" cy="3678745"/>
          </a:xfrm>
        </p:spPr>
      </p:pic>
      <p:sp>
        <p:nvSpPr>
          <p:cNvPr id="4" name="文字方塊 3">
            <a:extLst>
              <a:ext uri="{FF2B5EF4-FFF2-40B4-BE49-F238E27FC236}">
                <a16:creationId xmlns:a16="http://schemas.microsoft.com/office/drawing/2014/main" id="{51FE8825-BA8F-7635-F53B-D05AEA7A8175}"/>
              </a:ext>
            </a:extLst>
          </p:cNvPr>
          <p:cNvSpPr txBox="1"/>
          <p:nvPr/>
        </p:nvSpPr>
        <p:spPr>
          <a:xfrm>
            <a:off x="6682016" y="1225689"/>
            <a:ext cx="5101391" cy="5632311"/>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在</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etc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下添加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profile</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檔，</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#!/bin/sh</a:t>
            </a:r>
            <a:r>
              <a:rPr lang="zh-TW" altLang="en-US" sz="2400" dirty="0">
                <a:latin typeface="標楷體" panose="03000509000000000000" pitchFamily="65" charset="-120"/>
                <a:ea typeface="標楷體" panose="03000509000000000000" pitchFamily="65" charset="-120"/>
              </a:rPr>
              <a:t>的涵義為脚本的解释器</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export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命令設置了環境變量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HOSTNAME</a:t>
            </a:r>
            <a:r>
              <a:rPr lang="zh-TW" altLang="en-US"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USER</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和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HOME</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的值。這些環境變量會在後續的命令中使用。</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export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latin typeface="標楷體" panose="03000509000000000000" pitchFamily="65" charset="-120"/>
                <a:ea typeface="標楷體" panose="03000509000000000000" pitchFamily="65" charset="-120"/>
              </a:rPr>
              <a:t>PS1 </a:t>
            </a:r>
            <a:r>
              <a:rPr lang="zh-TW" altLang="en-US" sz="2400" dirty="0">
                <a:latin typeface="標楷體" panose="03000509000000000000" pitchFamily="65" charset="-120"/>
                <a:ea typeface="標楷體" panose="03000509000000000000" pitchFamily="65" charset="-120"/>
              </a:rPr>
              <a:t>環境變量控制著命令行提示符的外觀。</a:t>
            </a:r>
            <a:endParaRPr lang="en-US" altLang="zh-TW" sz="2400" dirty="0">
              <a:latin typeface="標楷體" panose="03000509000000000000" pitchFamily="65" charset="-120"/>
              <a:ea typeface="標楷體" panose="03000509000000000000" pitchFamily="65" charset="-120"/>
            </a:endParaRPr>
          </a:p>
          <a:p>
            <a:r>
              <a:rPr lang="de-DE" altLang="zh-TW" sz="2400" dirty="0">
                <a:latin typeface="標楷體" panose="03000509000000000000" pitchFamily="65" charset="-120"/>
                <a:ea typeface="標楷體" panose="03000509000000000000" pitchFamily="65" charset="-120"/>
              </a:rPr>
              <a:t>PATH=/bin:/sbin:/usr/bin:/usr/sbin</a:t>
            </a:r>
            <a:r>
              <a:rPr lang="zh-TW" altLang="en-US" sz="2400" dirty="0">
                <a:latin typeface="標楷體" panose="03000509000000000000" pitchFamily="65" charset="-120"/>
                <a:ea typeface="標楷體" panose="03000509000000000000" pitchFamily="65" charset="-120"/>
              </a:rPr>
              <a:t>設定路徑指定了系統在查找可執行文件時應搜索的目錄列表</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LD_LIBRARY_PATH=/lib:/</a:t>
            </a:r>
            <a:r>
              <a:rPr lang="en-US" altLang="zh-TW" sz="2400" dirty="0" err="1">
                <a:latin typeface="標楷體" panose="03000509000000000000" pitchFamily="65" charset="-120"/>
                <a:ea typeface="標楷體" panose="03000509000000000000" pitchFamily="65" charset="-120"/>
              </a:rPr>
              <a:t>usr</a:t>
            </a:r>
            <a:r>
              <a:rPr lang="en-US" altLang="zh-TW" sz="2400" dirty="0">
                <a:latin typeface="標楷體" panose="03000509000000000000" pitchFamily="65" charset="-120"/>
                <a:ea typeface="標楷體" panose="03000509000000000000" pitchFamily="65" charset="-120"/>
              </a:rPr>
              <a:t>/lib:$LD_LIBRARY_PATH</a:t>
            </a:r>
            <a:r>
              <a:rPr lang="zh-TW" altLang="en-US" sz="2400" dirty="0">
                <a:latin typeface="標楷體" panose="03000509000000000000" pitchFamily="65" charset="-120"/>
                <a:ea typeface="標楷體" panose="03000509000000000000" pitchFamily="65" charset="-120"/>
              </a:rPr>
              <a:t>設定共享程式庫</a:t>
            </a:r>
            <a:r>
              <a:rPr lang="en-US" altLang="zh-TW" sz="2400" dirty="0">
                <a:latin typeface="標楷體" panose="03000509000000000000" pitchFamily="65" charset="-120"/>
                <a:ea typeface="標楷體" panose="03000509000000000000" pitchFamily="65" charset="-120"/>
              </a:rPr>
              <a:t>export PATH LD_LIBRARY_PATH </a:t>
            </a:r>
          </a:p>
          <a:p>
            <a:r>
              <a:rPr lang="zh-TW" altLang="en-US" sz="2400" dirty="0">
                <a:latin typeface="標楷體" panose="03000509000000000000" pitchFamily="65" charset="-120"/>
                <a:ea typeface="標楷體" panose="03000509000000000000" pitchFamily="65" charset="-120"/>
              </a:rPr>
              <a:t>將 </a:t>
            </a:r>
            <a:r>
              <a:rPr lang="en-US" altLang="zh-TW" sz="2400" dirty="0">
                <a:latin typeface="標楷體" panose="03000509000000000000" pitchFamily="65" charset="-120"/>
                <a:ea typeface="標楷體" panose="03000509000000000000" pitchFamily="65" charset="-120"/>
              </a:rPr>
              <a:t>PATH </a:t>
            </a:r>
            <a:r>
              <a:rPr lang="zh-TW" altLang="en-US" sz="2400" dirty="0">
                <a:latin typeface="標楷體" panose="03000509000000000000" pitchFamily="65" charset="-120"/>
                <a:ea typeface="標楷體" panose="03000509000000000000" pitchFamily="65" charset="-120"/>
              </a:rPr>
              <a:t>和 </a:t>
            </a:r>
            <a:r>
              <a:rPr lang="en-US" altLang="zh-TW" sz="2400" dirty="0">
                <a:latin typeface="標楷體" panose="03000509000000000000" pitchFamily="65" charset="-120"/>
                <a:ea typeface="標楷體" panose="03000509000000000000" pitchFamily="65" charset="-120"/>
              </a:rPr>
              <a:t>LD_LIBRARY_PATH </a:t>
            </a:r>
            <a:r>
              <a:rPr lang="zh-TW" altLang="en-US" sz="2400"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56505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7F629-0CA9-4011-1528-A1CAAA76CE3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目錄</a:t>
            </a:r>
          </a:p>
        </p:txBody>
      </p:sp>
      <p:sp>
        <p:nvSpPr>
          <p:cNvPr id="3" name="內容版面配置區 2">
            <a:extLst>
              <a:ext uri="{FF2B5EF4-FFF2-40B4-BE49-F238E27FC236}">
                <a16:creationId xmlns:a16="http://schemas.microsoft.com/office/drawing/2014/main" id="{A85C1F1C-E42A-1436-5AA6-17F779564EFE}"/>
              </a:ext>
            </a:extLst>
          </p:cNvPr>
          <p:cNvSpPr>
            <a:spLocks noGrp="1"/>
          </p:cNvSpPr>
          <p:nvPr>
            <p:ph idx="1"/>
          </p:nvPr>
        </p:nvSpPr>
        <p:spPr/>
        <p:txBody>
          <a:bodyPr>
            <a:normAutofit/>
          </a:bodyPr>
          <a:lstStyle/>
          <a:p>
            <a:r>
              <a:rPr lang="zh-TW" altLang="en-US" sz="4000" dirty="0">
                <a:latin typeface="標楷體" panose="03000509000000000000" pitchFamily="65" charset="-120"/>
                <a:ea typeface="標楷體" panose="03000509000000000000" pitchFamily="65" charset="-120"/>
              </a:rPr>
              <a:t>實作步驟</a:t>
            </a:r>
            <a:endParaRPr lang="en-US" altLang="zh-TW" sz="4000" dirty="0">
              <a:latin typeface="標楷體" panose="03000509000000000000" pitchFamily="65" charset="-120"/>
              <a:ea typeface="標楷體" panose="03000509000000000000" pitchFamily="65" charset="-120"/>
            </a:endParaRPr>
          </a:p>
          <a:p>
            <a:r>
              <a:rPr lang="zh-TW" altLang="en-US" sz="4000" dirty="0">
                <a:latin typeface="標楷體" panose="03000509000000000000" pitchFamily="65" charset="-120"/>
                <a:ea typeface="標楷體" panose="03000509000000000000" pitchFamily="65" charset="-120"/>
              </a:rPr>
              <a:t>實作結果</a:t>
            </a:r>
            <a:endParaRPr lang="en-US" altLang="zh-TW" sz="4000" dirty="0">
              <a:latin typeface="標楷體" panose="03000509000000000000" pitchFamily="65" charset="-120"/>
              <a:ea typeface="標楷體" panose="03000509000000000000" pitchFamily="65" charset="-120"/>
            </a:endParaRPr>
          </a:p>
          <a:p>
            <a:r>
              <a:rPr lang="zh-TW" altLang="en-US" sz="4000" dirty="0">
                <a:latin typeface="標楷體" panose="03000509000000000000" pitchFamily="65" charset="-120"/>
                <a:ea typeface="標楷體" panose="03000509000000000000" pitchFamily="65" charset="-120"/>
              </a:rPr>
              <a:t>問一回覆</a:t>
            </a:r>
            <a:endParaRPr lang="en-US" altLang="zh-TW" sz="4000" dirty="0">
              <a:latin typeface="標楷體" panose="03000509000000000000" pitchFamily="65" charset="-120"/>
              <a:ea typeface="標楷體" panose="03000509000000000000" pitchFamily="65" charset="-120"/>
            </a:endParaRPr>
          </a:p>
          <a:p>
            <a:r>
              <a:rPr lang="zh-TW" altLang="en-US" sz="4000" dirty="0">
                <a:latin typeface="標楷體" panose="03000509000000000000" pitchFamily="65" charset="-120"/>
                <a:ea typeface="標楷體" panose="03000509000000000000" pitchFamily="65" charset="-120"/>
              </a:rPr>
              <a:t>問二回覆</a:t>
            </a:r>
            <a:endParaRPr lang="en-US" altLang="zh-TW" sz="4000" dirty="0">
              <a:latin typeface="標楷體" panose="03000509000000000000" pitchFamily="65" charset="-120"/>
              <a:ea typeface="標楷體" panose="03000509000000000000" pitchFamily="65" charset="-120"/>
            </a:endParaRPr>
          </a:p>
          <a:p>
            <a:r>
              <a:rPr lang="zh-TW" altLang="en-US" sz="4000" dirty="0">
                <a:latin typeface="標楷體" panose="03000509000000000000" pitchFamily="65" charset="-120"/>
                <a:ea typeface="標楷體" panose="03000509000000000000" pitchFamily="65" charset="-120"/>
              </a:rPr>
              <a:t>自問自答</a:t>
            </a:r>
          </a:p>
        </p:txBody>
      </p:sp>
    </p:spTree>
    <p:extLst>
      <p:ext uri="{BB962C8B-B14F-4D97-AF65-F5344CB8AC3E}">
        <p14:creationId xmlns:p14="http://schemas.microsoft.com/office/powerpoint/2010/main" val="3979895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460E5-8C63-44DA-0A63-66D150AE2EA8}"/>
              </a:ext>
            </a:extLst>
          </p:cNvPr>
          <p:cNvSpPr>
            <a:spLocks noGrp="1"/>
          </p:cNvSpPr>
          <p:nvPr>
            <p:ph type="title"/>
          </p:nvPr>
        </p:nvSpPr>
        <p:spPr>
          <a:xfrm>
            <a:off x="763046" y="344576"/>
            <a:ext cx="10515600" cy="1325563"/>
          </a:xfrm>
        </p:spPr>
        <p:txBody>
          <a:bodyPr/>
          <a:lstStyle/>
          <a:p>
            <a:r>
              <a:rPr lang="en-US" altLang="zh-TW"/>
              <a:t>15.2</a:t>
            </a:r>
            <a:r>
              <a:rPr lang="zh-TW" altLang="en-US">
                <a:latin typeface="標楷體" panose="03000509000000000000" pitchFamily="65" charset="-120"/>
                <a:ea typeface="標楷體" panose="03000509000000000000" pitchFamily="65" charset="-120"/>
              </a:rPr>
              <a:t>根檔案系統開發實驗</a:t>
            </a:r>
            <a:endParaRPr lang="zh-TW" altLang="en-US"/>
          </a:p>
        </p:txBody>
      </p:sp>
      <p:pic>
        <p:nvPicPr>
          <p:cNvPr id="7" name="內容版面配置區 6" descr="一張含有 文字, 螢幕擷取畫面, 軟體, 多媒體軟體 的圖片&#10;&#10;自動產生的描述">
            <a:extLst>
              <a:ext uri="{FF2B5EF4-FFF2-40B4-BE49-F238E27FC236}">
                <a16:creationId xmlns:a16="http://schemas.microsoft.com/office/drawing/2014/main" id="{6921B3A5-1DDF-A538-6DB9-F6CBCB6025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11" t="11016" r="58591" b="43842"/>
          <a:stretch/>
        </p:blipFill>
        <p:spPr>
          <a:xfrm>
            <a:off x="192506" y="1902403"/>
            <a:ext cx="6096000" cy="3896064"/>
          </a:xfrm>
        </p:spPr>
      </p:pic>
      <p:sp>
        <p:nvSpPr>
          <p:cNvPr id="4" name="文字方塊 3">
            <a:extLst>
              <a:ext uri="{FF2B5EF4-FFF2-40B4-BE49-F238E27FC236}">
                <a16:creationId xmlns:a16="http://schemas.microsoft.com/office/drawing/2014/main" id="{811E3160-9909-0A22-8D7F-E96C1B3F4F62}"/>
              </a:ext>
            </a:extLst>
          </p:cNvPr>
          <p:cNvSpPr txBox="1"/>
          <p:nvPr/>
        </p:nvSpPr>
        <p:spPr>
          <a:xfrm>
            <a:off x="6288506" y="2085474"/>
            <a:ext cx="5051595" cy="1938992"/>
          </a:xfrm>
          <a:prstGeom prst="rect">
            <a:avLst/>
          </a:prstGeom>
          <a:noFill/>
        </p:spPr>
        <p:txBody>
          <a:bodyPr wrap="square">
            <a:spAutoFit/>
          </a:bodyPr>
          <a:lstStyle/>
          <a:p>
            <a:r>
              <a:rPr lang="zh-TW" altLang="en-US" sz="2000" dirty="0">
                <a:latin typeface="標楷體" panose="03000509000000000000" pitchFamily="65" charset="-120"/>
                <a:ea typeface="標楷體" panose="03000509000000000000" pitchFamily="65" charset="-120"/>
              </a:rPr>
              <a:t>刪除原先的</a:t>
            </a:r>
            <a:r>
              <a:rPr lang="en-US" altLang="zh-TW" sz="2000" dirty="0">
                <a:latin typeface="標楷體" panose="03000509000000000000" pitchFamily="65" charset="-120"/>
                <a:ea typeface="標楷體" panose="03000509000000000000" pitchFamily="65" charset="-12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source/</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rootfs</a:t>
            </a:r>
            <a:r>
              <a:rPr lang="zh-TW" altLang="en-US" sz="2000" dirty="0">
                <a:latin typeface="標楷體" panose="03000509000000000000" pitchFamily="65" charset="-120"/>
                <a:ea typeface="標楷體" panose="03000509000000000000" pitchFamily="65" charset="-120"/>
              </a:rPr>
              <a:t>：</a:t>
            </a:r>
          </a:p>
          <a:p>
            <a:r>
              <a:rPr lang="en-US" altLang="zh-TW" sz="2000" dirty="0">
                <a:latin typeface="標楷體" panose="03000509000000000000" pitchFamily="65" charset="-120"/>
                <a:ea typeface="標楷體" panose="03000509000000000000" pitchFamily="65" charset="-120"/>
              </a:rPr>
              <a:t>$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sudo</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rm -rf /source/</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rootfs</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a:latin typeface="標楷體" panose="03000509000000000000" pitchFamily="65" charset="-120"/>
                <a:ea typeface="標楷體" panose="03000509000000000000" pitchFamily="65" charset="-120"/>
              </a:rPr>
              <a:t> </a:t>
            </a:r>
          </a:p>
          <a:p>
            <a:r>
              <a:rPr lang="zh-TW" altLang="en-US" sz="2000" dirty="0">
                <a:latin typeface="標楷體" panose="03000509000000000000" pitchFamily="65" charset="-120"/>
                <a:ea typeface="標楷體" panose="03000509000000000000" pitchFamily="65" charset="-120"/>
              </a:rPr>
              <a:t>將我們新建的根檔案系統複製到</a:t>
            </a:r>
            <a:r>
              <a:rPr lang="en-US" altLang="zh-TW" sz="2000" dirty="0">
                <a:latin typeface="標楷體" panose="03000509000000000000" pitchFamily="65" charset="-120"/>
                <a:ea typeface="標楷體" panose="03000509000000000000" pitchFamily="65" charset="-12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source/</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rootfs</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rPr>
              <a:t>目錄下</a:t>
            </a:r>
          </a:p>
          <a:p>
            <a:r>
              <a:rPr lang="en-US" altLang="zh-TW" sz="2000" dirty="0">
                <a:latin typeface="標楷體" panose="03000509000000000000" pitchFamily="65" charset="-120"/>
                <a:ea typeface="標楷體" panose="03000509000000000000" pitchFamily="65" charset="-12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sudo</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mkdir</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/source/</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rootfs</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8909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2BE0F-354E-5428-64EA-402DBB9C4231}"/>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descr="一張含有 文字, 螢幕擷取畫面, 軟體, 多媒體軟體 的圖片&#10;&#10;自動產生的描述">
            <a:extLst>
              <a:ext uri="{FF2B5EF4-FFF2-40B4-BE49-F238E27FC236}">
                <a16:creationId xmlns:a16="http://schemas.microsoft.com/office/drawing/2014/main" id="{E0372FBD-E9A3-DD4C-41BE-9B75D9ED66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460" t="35681" r="27182" b="20734"/>
          <a:stretch/>
        </p:blipFill>
        <p:spPr>
          <a:xfrm>
            <a:off x="914399" y="1964266"/>
            <a:ext cx="5787567" cy="3683001"/>
          </a:xfrm>
        </p:spPr>
      </p:pic>
      <p:sp>
        <p:nvSpPr>
          <p:cNvPr id="4" name="文字方塊 3">
            <a:extLst>
              <a:ext uri="{FF2B5EF4-FFF2-40B4-BE49-F238E27FC236}">
                <a16:creationId xmlns:a16="http://schemas.microsoft.com/office/drawing/2014/main" id="{1A802D25-B3FD-FCB8-4CBA-6CA51A6B8DB8}"/>
              </a:ext>
            </a:extLst>
          </p:cNvPr>
          <p:cNvSpPr txBox="1"/>
          <p:nvPr/>
        </p:nvSpPr>
        <p:spPr>
          <a:xfrm>
            <a:off x="6873882" y="1964266"/>
            <a:ext cx="4948004" cy="1200329"/>
          </a:xfrm>
          <a:prstGeom prst="rect">
            <a:avLst/>
          </a:prstGeom>
          <a:noFill/>
        </p:spPr>
        <p:txBody>
          <a:bodyPr wrap="square">
            <a:spAutoFit/>
          </a:bodyPr>
          <a:lstStyle/>
          <a:p>
            <a:r>
              <a:rPr lang="en-US" altLang="zh-TW" sz="2400" dirty="0" err="1">
                <a:latin typeface="Times New Roman" panose="02020603050405020304" pitchFamily="18" charset="0"/>
                <a:cs typeface="Times New Roman" panose="02020603050405020304" pitchFamily="18" charset="0"/>
              </a:rPr>
              <a:t>sudo</a:t>
            </a:r>
            <a:r>
              <a:rPr lang="en-US" altLang="zh-TW" sz="2400" dirty="0">
                <a:latin typeface="Times New Roman" panose="02020603050405020304" pitchFamily="18" charset="0"/>
                <a:cs typeface="Times New Roman" panose="02020603050405020304" pitchFamily="18" charset="0"/>
              </a:rPr>
              <a:t> cp  -a _install/* /source/</a:t>
            </a:r>
            <a:r>
              <a:rPr lang="en-US" altLang="zh-TW" sz="2400" dirty="0" err="1">
                <a:latin typeface="Times New Roman" panose="02020603050405020304" pitchFamily="18" charset="0"/>
                <a:cs typeface="Times New Roman" panose="02020603050405020304" pitchFamily="18" charset="0"/>
              </a:rPr>
              <a:t>rootfs</a:t>
            </a:r>
            <a:endParaRPr lang="en-US" altLang="zh-TW" sz="2400" dirty="0">
              <a:latin typeface="Times New Roman" panose="02020603050405020304" pitchFamily="18" charset="0"/>
              <a:cs typeface="Times New Roman" panose="02020603050405020304" pitchFamily="18" charset="0"/>
            </a:endParaRPr>
          </a:p>
          <a:p>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將所有創建好的根檔案系統複製到</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/source/</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rootfs</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sz="24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5320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90A2A4-A733-FF2D-0C44-85AFED969EE9}"/>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a:extLst>
              <a:ext uri="{FF2B5EF4-FFF2-40B4-BE49-F238E27FC236}">
                <a16:creationId xmlns:a16="http://schemas.microsoft.com/office/drawing/2014/main" id="{9FEE719B-45E0-5D75-043E-806028C1D4E4}"/>
              </a:ext>
            </a:extLst>
          </p:cNvPr>
          <p:cNvPicPr>
            <a:picLocks noGrp="1" noChangeAspect="1"/>
          </p:cNvPicPr>
          <p:nvPr>
            <p:ph idx="1"/>
          </p:nvPr>
        </p:nvPicPr>
        <p:blipFill>
          <a:blip r:embed="rId2"/>
          <a:stretch>
            <a:fillRect/>
          </a:stretch>
        </p:blipFill>
        <p:spPr>
          <a:xfrm>
            <a:off x="1129945" y="1878379"/>
            <a:ext cx="4094018" cy="4351338"/>
          </a:xfrm>
        </p:spPr>
      </p:pic>
      <p:sp>
        <p:nvSpPr>
          <p:cNvPr id="6" name="文字方塊 5">
            <a:extLst>
              <a:ext uri="{FF2B5EF4-FFF2-40B4-BE49-F238E27FC236}">
                <a16:creationId xmlns:a16="http://schemas.microsoft.com/office/drawing/2014/main" id="{280443F3-773D-AB99-F228-7AD562929377}"/>
              </a:ext>
            </a:extLst>
          </p:cNvPr>
          <p:cNvSpPr txBox="1"/>
          <p:nvPr/>
        </p:nvSpPr>
        <p:spPr>
          <a:xfrm>
            <a:off x="5503985" y="2004591"/>
            <a:ext cx="3780693" cy="461665"/>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連上開發板</a:t>
            </a:r>
          </a:p>
        </p:txBody>
      </p:sp>
    </p:spTree>
    <p:extLst>
      <p:ext uri="{BB962C8B-B14F-4D97-AF65-F5344CB8AC3E}">
        <p14:creationId xmlns:p14="http://schemas.microsoft.com/office/powerpoint/2010/main" val="4092168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E036B-BDAD-821D-E7CB-8B28B3309785}"/>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實驗現象</a:t>
            </a:r>
          </a:p>
        </p:txBody>
      </p:sp>
      <p:pic>
        <p:nvPicPr>
          <p:cNvPr id="5" name="內容版面配置區 4">
            <a:extLst>
              <a:ext uri="{FF2B5EF4-FFF2-40B4-BE49-F238E27FC236}">
                <a16:creationId xmlns:a16="http://schemas.microsoft.com/office/drawing/2014/main" id="{33206AF4-012C-6981-7DF0-3A03D7AFA7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018" r="35467" b="31690"/>
          <a:stretch/>
        </p:blipFill>
        <p:spPr>
          <a:xfrm>
            <a:off x="563751" y="1551398"/>
            <a:ext cx="6838982" cy="4448710"/>
          </a:xfrm>
        </p:spPr>
      </p:pic>
      <p:sp>
        <p:nvSpPr>
          <p:cNvPr id="4" name="文字方塊 3">
            <a:extLst>
              <a:ext uri="{FF2B5EF4-FFF2-40B4-BE49-F238E27FC236}">
                <a16:creationId xmlns:a16="http://schemas.microsoft.com/office/drawing/2014/main" id="{147A224B-0089-7383-127B-4E4C9C706717}"/>
              </a:ext>
            </a:extLst>
          </p:cNvPr>
          <p:cNvSpPr txBox="1"/>
          <p:nvPr/>
        </p:nvSpPr>
        <p:spPr>
          <a:xfrm>
            <a:off x="7751988" y="1922147"/>
            <a:ext cx="3335111" cy="1200329"/>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設置 </a:t>
            </a:r>
            <a:r>
              <a:rPr lang="en-US" altLang="zh-TW" sz="2400" dirty="0" err="1">
                <a:latin typeface="標楷體" panose="03000509000000000000" pitchFamily="65" charset="-120"/>
                <a:ea typeface="標楷體" panose="03000509000000000000" pitchFamily="65" charset="-120"/>
              </a:rPr>
              <a:t>uboot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環境變數</a:t>
            </a:r>
          </a:p>
          <a:p>
            <a:r>
              <a:rPr lang="zh-TW" altLang="en-US" sz="2400" dirty="0">
                <a:latin typeface="標楷體" panose="03000509000000000000" pitchFamily="65" charset="-120"/>
                <a:ea typeface="標楷體" panose="03000509000000000000" pitchFamily="65" charset="-120"/>
              </a:rPr>
              <a:t>重新啟動開發板後，出現這個畫面就成功掛載。</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797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latin typeface="標楷體" panose="03000509000000000000" pitchFamily="65" charset="-120"/>
                <a:ea typeface="標楷體" panose="03000509000000000000" pitchFamily="65" charset="-120"/>
              </a:rPr>
              <a:t>根檔案系統映像檔的製作實驗</a:t>
            </a:r>
          </a:p>
        </p:txBody>
      </p:sp>
      <p:pic>
        <p:nvPicPr>
          <p:cNvPr id="5" name="內容版面配置區 4">
            <a:extLst>
              <a:ext uri="{FF2B5EF4-FFF2-40B4-BE49-F238E27FC236}">
                <a16:creationId xmlns:a16="http://schemas.microsoft.com/office/drawing/2014/main" id="{46BA07E2-5B84-8151-398D-3C32A1D3E1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21" t="10462" r="59199" b="43968"/>
          <a:stretch/>
        </p:blipFill>
        <p:spPr>
          <a:xfrm>
            <a:off x="691243" y="1899448"/>
            <a:ext cx="6242073" cy="4042684"/>
          </a:xfrm>
        </p:spPr>
      </p:pic>
      <p:sp>
        <p:nvSpPr>
          <p:cNvPr id="4" name="文字方塊 3">
            <a:extLst>
              <a:ext uri="{FF2B5EF4-FFF2-40B4-BE49-F238E27FC236}">
                <a16:creationId xmlns:a16="http://schemas.microsoft.com/office/drawing/2014/main" id="{C74293ED-2F21-9D3F-0DC3-EFAB5E878F16}"/>
              </a:ext>
            </a:extLst>
          </p:cNvPr>
          <p:cNvSpPr txBox="1"/>
          <p:nvPr/>
        </p:nvSpPr>
        <p:spPr>
          <a:xfrm>
            <a:off x="6933316" y="1899448"/>
            <a:ext cx="4420484" cy="4524315"/>
          </a:xfrm>
          <a:prstGeom prst="rect">
            <a:avLst/>
          </a:prstGeom>
          <a:noFill/>
        </p:spPr>
        <p:txBody>
          <a:bodyPr wrap="square">
            <a:spAutoFit/>
          </a:bodyPr>
          <a:lstStyle/>
          <a:p>
            <a:r>
              <a:rPr lang="zh-TW" altLang="en-US" sz="2400" b="1" dirty="0">
                <a:latin typeface="標楷體" panose="03000509000000000000" pitchFamily="65" charset="-120"/>
                <a:ea typeface="標楷體" panose="03000509000000000000" pitchFamily="65" charset="-120"/>
              </a:rPr>
              <a:t>製作一個大小為 </a:t>
            </a:r>
            <a:r>
              <a:rPr lang="en-US" altLang="zh-TW" sz="2400" b="1" dirty="0">
                <a:latin typeface="標楷體" panose="03000509000000000000" pitchFamily="65" charset="-120"/>
                <a:ea typeface="標楷體" panose="03000509000000000000" pitchFamily="65" charset="-120"/>
              </a:rPr>
              <a:t>8M </a:t>
            </a:r>
            <a:r>
              <a:rPr lang="zh-TW" altLang="en-US" sz="2400" b="1" dirty="0">
                <a:latin typeface="標楷體" panose="03000509000000000000" pitchFamily="65" charset="-120"/>
                <a:ea typeface="標楷體" panose="03000509000000000000" pitchFamily="65" charset="-120"/>
              </a:rPr>
              <a:t>的映像檔</a:t>
            </a:r>
            <a:endParaRPr lang="en-US" altLang="zh-TW" sz="2400" b="1" dirty="0">
              <a:latin typeface="標楷體" panose="03000509000000000000" pitchFamily="65" charset="-120"/>
              <a:ea typeface="標楷體" panose="03000509000000000000" pitchFamily="65" charset="-120"/>
            </a:endParaRPr>
          </a:p>
          <a:p>
            <a:r>
              <a:rPr lang="en-US" altLang="zh-TW" sz="2400" dirty="0"/>
              <a:t>$ cd ~</a:t>
            </a:r>
            <a:r>
              <a:rPr lang="zh-TW" altLang="en-US" sz="2400" b="0" i="0" dirty="0">
                <a:solidFill>
                  <a:srgbClr val="0D0D0D"/>
                </a:solidFill>
                <a:effectLst/>
                <a:highlight>
                  <a:srgbClr val="FFFFFF"/>
                </a:highlight>
                <a:latin typeface="標楷體" panose="03000509000000000000" pitchFamily="65" charset="-120"/>
                <a:ea typeface="標楷體" panose="03000509000000000000" pitchFamily="65" charset="-120"/>
              </a:rPr>
              <a:t>會將目前的工作目錄切換到當前用戶的家目錄</a:t>
            </a:r>
            <a:endParaRPr lang="en-US" altLang="zh-TW" sz="2400" b="0" i="0" dirty="0">
              <a:solidFill>
                <a:srgbClr val="0D0D0D"/>
              </a:solidFill>
              <a:effectLst/>
              <a:highlight>
                <a:srgbClr val="FFFFFF"/>
              </a:highlight>
              <a:latin typeface="標楷體" panose="03000509000000000000" pitchFamily="65" charset="-120"/>
              <a:ea typeface="標楷體" panose="03000509000000000000" pitchFamily="65" charset="-120"/>
            </a:endParaRPr>
          </a:p>
          <a:p>
            <a:r>
              <a:rPr lang="en-US" altLang="zh-TW" sz="2400" dirty="0"/>
              <a:t>$ dd if=/dev/zero of=</a:t>
            </a:r>
            <a:r>
              <a:rPr lang="en-US" altLang="zh-TW" sz="2400" dirty="0" err="1"/>
              <a:t>ramdisk</a:t>
            </a:r>
            <a:r>
              <a:rPr lang="en-US" altLang="zh-TW" sz="2400" dirty="0"/>
              <a:t> bs=1k count=8192 </a:t>
            </a:r>
            <a:r>
              <a:rPr lang="zh-TW" altLang="en-US" sz="2400" dirty="0"/>
              <a:t>（</a:t>
            </a:r>
            <a:r>
              <a:rPr lang="en-US" altLang="zh-TW" sz="2400" dirty="0" err="1"/>
              <a:t>ramdisk</a:t>
            </a:r>
            <a:r>
              <a:rPr lang="en-US" altLang="zh-TW" sz="2400" dirty="0"/>
              <a:t> </a:t>
            </a:r>
            <a:r>
              <a:rPr lang="zh-TW" altLang="en-US" sz="2400" dirty="0"/>
              <a:t>為 </a:t>
            </a:r>
            <a:r>
              <a:rPr lang="en-US" altLang="zh-TW" sz="2400" dirty="0"/>
              <a:t>8M</a:t>
            </a:r>
            <a:r>
              <a:rPr lang="zh-TW" altLang="en-US" sz="2400" dirty="0"/>
              <a:t>）</a:t>
            </a:r>
            <a:r>
              <a:rPr lang="zh-TW" altLang="en-US" sz="2400" dirty="0">
                <a:latin typeface="標楷體" panose="03000509000000000000" pitchFamily="65" charset="-120"/>
                <a:ea typeface="標楷體" panose="03000509000000000000" pitchFamily="65" charset="-120"/>
              </a:rPr>
              <a:t>從</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dev</a:t>
            </a:r>
            <a:r>
              <a:rPr lang="en-US" altLang="zh-TW" sz="2400" dirty="0">
                <a:latin typeface="標楷體" panose="03000509000000000000" pitchFamily="65" charset="-12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zero</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這個虛擬設備中讀取無限數量的零位元組，然後寫入到名為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ramdisk</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的文件中。這個操作會以每次 </a:t>
            </a:r>
            <a:r>
              <a:rPr lang="en-US" altLang="zh-TW" sz="2400" dirty="0">
                <a:latin typeface="標楷體" panose="03000509000000000000" pitchFamily="65" charset="-120"/>
                <a:ea typeface="標楷體" panose="03000509000000000000" pitchFamily="65" charset="-120"/>
              </a:rPr>
              <a:t>1KB </a:t>
            </a:r>
            <a:r>
              <a:rPr lang="zh-TW" altLang="en-US" sz="2400" dirty="0">
                <a:latin typeface="標楷體" panose="03000509000000000000" pitchFamily="65" charset="-120"/>
                <a:ea typeface="標楷體" panose="03000509000000000000" pitchFamily="65" charset="-120"/>
              </a:rPr>
              <a:t>的區塊進行，總共寫入 </a:t>
            </a:r>
            <a:r>
              <a:rPr lang="en-US" altLang="zh-TW" sz="2400" dirty="0">
                <a:latin typeface="標楷體" panose="03000509000000000000" pitchFamily="65" charset="-120"/>
                <a:ea typeface="標楷體" panose="03000509000000000000" pitchFamily="65" charset="-120"/>
              </a:rPr>
              <a:t>8192 </a:t>
            </a:r>
            <a:r>
              <a:rPr lang="zh-TW" altLang="en-US" sz="2400" dirty="0">
                <a:latin typeface="標楷體" panose="03000509000000000000" pitchFamily="65" charset="-120"/>
                <a:ea typeface="標楷體" panose="03000509000000000000" pitchFamily="65" charset="-120"/>
              </a:rPr>
              <a:t>個區塊，因此文件的大小將為 </a:t>
            </a:r>
            <a:r>
              <a:rPr lang="en-US" altLang="zh-TW" sz="2400" dirty="0">
                <a:latin typeface="標楷體" panose="03000509000000000000" pitchFamily="65" charset="-120"/>
                <a:ea typeface="標楷體" panose="03000509000000000000" pitchFamily="65" charset="-120"/>
              </a:rPr>
              <a:t>8192KB</a:t>
            </a:r>
            <a:r>
              <a:rPr lang="zh-TW" altLang="en-US" sz="2400" dirty="0">
                <a:latin typeface="標楷體" panose="03000509000000000000" pitchFamily="65" charset="-120"/>
                <a:ea typeface="標楷體" panose="03000509000000000000" pitchFamily="65" charset="-120"/>
              </a:rPr>
              <a:t>，即</a:t>
            </a:r>
            <a:r>
              <a:rPr lang="en-US" altLang="zh-TW" sz="2400" dirty="0">
                <a:latin typeface="標楷體" panose="03000509000000000000" pitchFamily="65" charset="-120"/>
                <a:ea typeface="標楷體" panose="03000509000000000000" pitchFamily="65" charset="-120"/>
              </a:rPr>
              <a:t>8MB</a:t>
            </a:r>
            <a:r>
              <a:rPr lang="zh-TW" altLang="en-US" sz="2400"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923531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latin typeface="標楷體" panose="03000509000000000000" pitchFamily="65" charset="-120"/>
                <a:ea typeface="標楷體" panose="03000509000000000000" pitchFamily="65" charset="-120"/>
              </a:rPr>
              <a:t>根檔案系統映像檔的製作實驗</a:t>
            </a:r>
          </a:p>
        </p:txBody>
      </p:sp>
      <p:pic>
        <p:nvPicPr>
          <p:cNvPr id="5" name="內容版面配置區 4">
            <a:extLst>
              <a:ext uri="{FF2B5EF4-FFF2-40B4-BE49-F238E27FC236}">
                <a16:creationId xmlns:a16="http://schemas.microsoft.com/office/drawing/2014/main" id="{34C87D34-DDB4-E983-B834-7F3D03E2E7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20" t="10462" r="58822" b="43496"/>
          <a:stretch/>
        </p:blipFill>
        <p:spPr>
          <a:xfrm>
            <a:off x="534255" y="1818526"/>
            <a:ext cx="5833349" cy="3729519"/>
          </a:xfrm>
        </p:spPr>
      </p:pic>
      <p:sp>
        <p:nvSpPr>
          <p:cNvPr id="4" name="文字方塊 3">
            <a:extLst>
              <a:ext uri="{FF2B5EF4-FFF2-40B4-BE49-F238E27FC236}">
                <a16:creationId xmlns:a16="http://schemas.microsoft.com/office/drawing/2014/main" id="{E737F71E-B850-7096-E49E-46433D1978AE}"/>
              </a:ext>
            </a:extLst>
          </p:cNvPr>
          <p:cNvSpPr txBox="1"/>
          <p:nvPr/>
        </p:nvSpPr>
        <p:spPr>
          <a:xfrm>
            <a:off x="6367604" y="2142450"/>
            <a:ext cx="6098720" cy="954107"/>
          </a:xfrm>
          <a:prstGeom prst="rect">
            <a:avLst/>
          </a:prstGeom>
          <a:noFill/>
        </p:spPr>
        <p:txBody>
          <a:bodyPr wrap="square">
            <a:spAutoFit/>
          </a:bodyPr>
          <a:lstStyle/>
          <a:p>
            <a:r>
              <a:rPr lang="zh-TW" altLang="en-US" sz="2800" dirty="0">
                <a:latin typeface="標楷體" panose="03000509000000000000" pitchFamily="65" charset="-120"/>
                <a:ea typeface="標楷體" panose="03000509000000000000" pitchFamily="65" charset="-120"/>
              </a:rPr>
              <a:t>格式化這個映像檔為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ext2</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格式</a:t>
            </a:r>
          </a:p>
          <a:p>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 </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mkfs.ext2 -F </a:t>
            </a:r>
            <a:r>
              <a:rPr lang="en-US" altLang="zh-TW" sz="2800" dirty="0" err="1">
                <a:latin typeface="Times New Roman" panose="02020603050405020304" pitchFamily="18" charset="0"/>
                <a:cs typeface="Times New Roman" panose="02020603050405020304" pitchFamily="18" charset="0"/>
              </a:rPr>
              <a:t>ramdisk</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81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latin typeface="標楷體" panose="03000509000000000000" pitchFamily="65" charset="-120"/>
                <a:ea typeface="標楷體" panose="03000509000000000000" pitchFamily="65" charset="-120"/>
              </a:rPr>
              <a:t>根檔案系統映像檔的製作實驗</a:t>
            </a:r>
          </a:p>
        </p:txBody>
      </p:sp>
      <p:pic>
        <p:nvPicPr>
          <p:cNvPr id="5" name="內容版面配置區 4">
            <a:extLst>
              <a:ext uri="{FF2B5EF4-FFF2-40B4-BE49-F238E27FC236}">
                <a16:creationId xmlns:a16="http://schemas.microsoft.com/office/drawing/2014/main" id="{0B403CEB-AB8F-45C8-D421-FAFD065CAA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64" t="9989" r="58554" b="44204"/>
          <a:stretch/>
        </p:blipFill>
        <p:spPr>
          <a:xfrm>
            <a:off x="838200" y="2034282"/>
            <a:ext cx="5261959" cy="3380199"/>
          </a:xfrm>
        </p:spPr>
      </p:pic>
      <p:sp>
        <p:nvSpPr>
          <p:cNvPr id="4" name="文字方塊 3">
            <a:extLst>
              <a:ext uri="{FF2B5EF4-FFF2-40B4-BE49-F238E27FC236}">
                <a16:creationId xmlns:a16="http://schemas.microsoft.com/office/drawing/2014/main" id="{DA9F8D1F-68BE-6949-4EE9-511925C432EE}"/>
              </a:ext>
            </a:extLst>
          </p:cNvPr>
          <p:cNvSpPr txBox="1"/>
          <p:nvPr/>
        </p:nvSpPr>
        <p:spPr>
          <a:xfrm>
            <a:off x="6093280" y="2178512"/>
            <a:ext cx="6098720" cy="830997"/>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在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mount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下面創建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目錄作為掛載點</a:t>
            </a:r>
          </a:p>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sudo</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mkdir</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mnt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9664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1F31B82E-766D-2C75-6763-D45DEAC70B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562" t="46857" r="44682" b="7809"/>
          <a:stretch/>
        </p:blipFill>
        <p:spPr>
          <a:xfrm>
            <a:off x="544285" y="1532133"/>
            <a:ext cx="5947464" cy="3793733"/>
          </a:xfrm>
        </p:spPr>
      </p:pic>
      <p:sp>
        <p:nvSpPr>
          <p:cNvPr id="4" name="文字方塊 3">
            <a:extLst>
              <a:ext uri="{FF2B5EF4-FFF2-40B4-BE49-F238E27FC236}">
                <a16:creationId xmlns:a16="http://schemas.microsoft.com/office/drawing/2014/main" id="{D12C67E1-DCB5-174F-FEE0-C7C587C25E08}"/>
              </a:ext>
            </a:extLst>
          </p:cNvPr>
          <p:cNvSpPr txBox="1"/>
          <p:nvPr/>
        </p:nvSpPr>
        <p:spPr>
          <a:xfrm>
            <a:off x="6491749" y="1564166"/>
            <a:ext cx="5526080" cy="1200329"/>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將這個磁片映像檔檔掛載到</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mnt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標楷體" panose="03000509000000000000" pitchFamily="65" charset="-120"/>
                <a:ea typeface="標楷體" panose="03000509000000000000" pitchFamily="65" charset="-120"/>
              </a:rPr>
              <a:t>下</a:t>
            </a:r>
          </a:p>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sudo</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mount -t ext2 -o loop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ramdisk</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mnt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02389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AA1E9EDD-6A31-A4BE-0FC2-81AF3311BF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544" t="36924" r="44751" b="17812"/>
          <a:stretch/>
        </p:blipFill>
        <p:spPr>
          <a:xfrm>
            <a:off x="885372" y="1458685"/>
            <a:ext cx="4717911" cy="3008790"/>
          </a:xfrm>
        </p:spPr>
      </p:pic>
      <p:pic>
        <p:nvPicPr>
          <p:cNvPr id="3" name="內容版面配置區 4">
            <a:extLst>
              <a:ext uri="{FF2B5EF4-FFF2-40B4-BE49-F238E27FC236}">
                <a16:creationId xmlns:a16="http://schemas.microsoft.com/office/drawing/2014/main" id="{C8989D8F-700F-BA1B-E99B-D09E125D3F55}"/>
              </a:ext>
            </a:extLst>
          </p:cNvPr>
          <p:cNvPicPr>
            <a:picLocks noChangeAspect="1"/>
          </p:cNvPicPr>
          <p:nvPr/>
        </p:nvPicPr>
        <p:blipFill rotWithShape="1">
          <a:blip r:embed="rId2">
            <a:extLst>
              <a:ext uri="{28A0092B-C50C-407E-A947-70E740481C1C}">
                <a14:useLocalDpi xmlns:a14="http://schemas.microsoft.com/office/drawing/2010/main" val="0"/>
              </a:ext>
            </a:extLst>
          </a:blip>
          <a:srcRect l="59689" t="11590" r="6068" b="43147"/>
          <a:stretch/>
        </p:blipFill>
        <p:spPr>
          <a:xfrm>
            <a:off x="5770983" y="1458685"/>
            <a:ext cx="4284823" cy="3008790"/>
          </a:xfrm>
          <a:prstGeom prst="rect">
            <a:avLst/>
          </a:prstGeom>
        </p:spPr>
      </p:pic>
      <p:sp>
        <p:nvSpPr>
          <p:cNvPr id="6" name="文字方塊 5">
            <a:extLst>
              <a:ext uri="{FF2B5EF4-FFF2-40B4-BE49-F238E27FC236}">
                <a16:creationId xmlns:a16="http://schemas.microsoft.com/office/drawing/2014/main" id="{FF70BC3A-C548-AA7B-2AFB-66E210AC3F7C}"/>
              </a:ext>
            </a:extLst>
          </p:cNvPr>
          <p:cNvSpPr txBox="1"/>
          <p:nvPr/>
        </p:nvSpPr>
        <p:spPr>
          <a:xfrm>
            <a:off x="1262743" y="4814934"/>
            <a:ext cx="9016480" cy="830997"/>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將測試好的檔案系統裡的內容全部複製到 </a:t>
            </a:r>
            <a:r>
              <a:rPr lang="en-US" altLang="zh-TW" sz="24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mnt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目錄下面</a:t>
            </a:r>
            <a:endParaRPr lang="en-US" altLang="zh-TW" sz="2400" dirty="0">
              <a:latin typeface="標楷體" panose="03000509000000000000" pitchFamily="65" charset="-120"/>
              <a:ea typeface="標楷體" panose="03000509000000000000" pitchFamily="65" charset="-12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sudo</a:t>
            </a:r>
            <a:r>
              <a:rPr lang="en-US" altLang="zh-TW" sz="2400" dirty="0">
                <a:latin typeface="Times New Roman" panose="02020603050405020304" pitchFamily="18" charset="0"/>
                <a:cs typeface="Times New Roman" panose="02020603050405020304" pitchFamily="18" charset="0"/>
              </a:rPr>
              <a:t> cp /source/</a:t>
            </a:r>
            <a:r>
              <a:rPr lang="en-US" altLang="zh-TW" sz="2400" dirty="0" err="1">
                <a:latin typeface="Times New Roman" panose="02020603050405020304" pitchFamily="18" charset="0"/>
                <a:cs typeface="Times New Roman" panose="02020603050405020304" pitchFamily="18" charset="0"/>
              </a:rPr>
              <a:t>rootfs</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mnt</a:t>
            </a:r>
            <a:r>
              <a:rPr lang="en-US" altLang="zh-TW"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initrd</a:t>
            </a:r>
            <a:r>
              <a:rPr lang="en-US" altLang="zh-TW" sz="2400" dirty="0">
                <a:latin typeface="Times New Roman" panose="02020603050405020304" pitchFamily="18" charset="0"/>
                <a:cs typeface="Times New Roman" panose="02020603050405020304" pitchFamily="18" charset="0"/>
              </a:rPr>
              <a:t> –a</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111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6" name="內容版面配置區 4">
            <a:extLst>
              <a:ext uri="{FF2B5EF4-FFF2-40B4-BE49-F238E27FC236}">
                <a16:creationId xmlns:a16="http://schemas.microsoft.com/office/drawing/2014/main" id="{372096BF-3C04-AF8C-1CFA-7021FACB57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516" t="37689" r="44718" b="17510"/>
          <a:stretch/>
        </p:blipFill>
        <p:spPr>
          <a:xfrm>
            <a:off x="663287" y="1803400"/>
            <a:ext cx="6105814" cy="3848100"/>
          </a:xfrm>
        </p:spPr>
      </p:pic>
      <p:sp>
        <p:nvSpPr>
          <p:cNvPr id="4" name="文字方塊 3">
            <a:extLst>
              <a:ext uri="{FF2B5EF4-FFF2-40B4-BE49-F238E27FC236}">
                <a16:creationId xmlns:a16="http://schemas.microsoft.com/office/drawing/2014/main" id="{8FA16E93-F68A-F4DC-7E77-12517BF71424}"/>
              </a:ext>
            </a:extLst>
          </p:cNvPr>
          <p:cNvSpPr txBox="1"/>
          <p:nvPr/>
        </p:nvSpPr>
        <p:spPr>
          <a:xfrm>
            <a:off x="6963227" y="2205948"/>
            <a:ext cx="3661229" cy="830997"/>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卸載</a:t>
            </a:r>
            <a:r>
              <a:rPr lang="zh-TW" altLang="en-US" sz="2400" dirty="0"/>
              <a:t> </a:t>
            </a:r>
            <a:r>
              <a:rPr lang="en-US" altLang="zh-TW" sz="2400" dirty="0" err="1">
                <a:latin typeface="Times New Roman" panose="02020603050405020304" pitchFamily="18" charset="0"/>
                <a:cs typeface="Times New Roman" panose="02020603050405020304" pitchFamily="18" charset="0"/>
              </a:rPr>
              <a:t>initrd</a:t>
            </a:r>
            <a:r>
              <a:rPr lang="en-US" altLang="zh-TW" sz="2400" dirty="0">
                <a:latin typeface="Times New Roman" panose="02020603050405020304" pitchFamily="18" charset="0"/>
                <a:cs typeface="Times New Roman" panose="02020603050405020304" pitchFamily="18" charset="0"/>
              </a:rPr>
              <a:t> </a:t>
            </a:r>
          </a:p>
          <a:p>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sudo</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umount</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mnt</a:t>
            </a:r>
            <a:r>
              <a:rPr lang="en-US" altLang="zh-TW"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initrd</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251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3788F5-FC48-4B60-B0AD-F6D5EC9BDEE8}"/>
              </a:ext>
            </a:extLst>
          </p:cNvPr>
          <p:cNvSpPr>
            <a:spLocks noGrp="1"/>
          </p:cNvSpPr>
          <p:nvPr>
            <p:ph type="title"/>
          </p:nvPr>
        </p:nvSpPr>
        <p:spPr>
          <a:xfrm>
            <a:off x="838200" y="252110"/>
            <a:ext cx="10515600" cy="1325563"/>
          </a:xfrm>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p>
        </p:txBody>
      </p:sp>
      <p:pic>
        <p:nvPicPr>
          <p:cNvPr id="5" name="內容版面配置區 4" descr="一張含有 文字, 字型, 螢幕擷取畫面, 白色 的圖片&#10;&#10;自動產生的描述">
            <a:extLst>
              <a:ext uri="{FF2B5EF4-FFF2-40B4-BE49-F238E27FC236}">
                <a16:creationId xmlns:a16="http://schemas.microsoft.com/office/drawing/2014/main" id="{79C1F14C-5A84-E570-657B-B59650F4C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089" y="1422108"/>
            <a:ext cx="3674102" cy="1057558"/>
          </a:xfrm>
        </p:spPr>
      </p:pic>
      <p:pic>
        <p:nvPicPr>
          <p:cNvPr id="7" name="圖片 6" descr="一張含有 文字, 字型, 白色, 書法 的圖片&#10;&#10;自動產生的描述">
            <a:extLst>
              <a:ext uri="{FF2B5EF4-FFF2-40B4-BE49-F238E27FC236}">
                <a16:creationId xmlns:a16="http://schemas.microsoft.com/office/drawing/2014/main" id="{A5ACBABB-812E-BF42-DE62-BBE420FAC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138" y="1422108"/>
            <a:ext cx="3585510" cy="736600"/>
          </a:xfrm>
          <a:prstGeom prst="rect">
            <a:avLst/>
          </a:prstGeom>
        </p:spPr>
      </p:pic>
      <p:pic>
        <p:nvPicPr>
          <p:cNvPr id="9" name="圖片 8" descr="一張含有 文字, 螢幕擷取畫面, 軟體, 多媒體軟體 的圖片&#10;&#10;自動產生的描述">
            <a:extLst>
              <a:ext uri="{FF2B5EF4-FFF2-40B4-BE49-F238E27FC236}">
                <a16:creationId xmlns:a16="http://schemas.microsoft.com/office/drawing/2014/main" id="{631FCF6E-AED6-7669-E5ED-58033121A9C0}"/>
              </a:ext>
            </a:extLst>
          </p:cNvPr>
          <p:cNvPicPr>
            <a:picLocks noChangeAspect="1"/>
          </p:cNvPicPr>
          <p:nvPr/>
        </p:nvPicPr>
        <p:blipFill rotWithShape="1">
          <a:blip r:embed="rId4">
            <a:extLst>
              <a:ext uri="{28A0092B-C50C-407E-A947-70E740481C1C}">
                <a14:useLocalDpi xmlns:a14="http://schemas.microsoft.com/office/drawing/2010/main" val="0"/>
              </a:ext>
            </a:extLst>
          </a:blip>
          <a:srcRect l="16529" t="9249" r="28682" b="33783"/>
          <a:stretch/>
        </p:blipFill>
        <p:spPr>
          <a:xfrm>
            <a:off x="8279648" y="1326141"/>
            <a:ext cx="3733682" cy="4205717"/>
          </a:xfrm>
          <a:prstGeom prst="rect">
            <a:avLst/>
          </a:prstGeom>
        </p:spPr>
      </p:pic>
      <p:sp>
        <p:nvSpPr>
          <p:cNvPr id="10" name="文字方塊 9">
            <a:extLst>
              <a:ext uri="{FF2B5EF4-FFF2-40B4-BE49-F238E27FC236}">
                <a16:creationId xmlns:a16="http://schemas.microsoft.com/office/drawing/2014/main" id="{0EDA8563-B52D-48BC-8D7B-5D1291BA71FA}"/>
              </a:ext>
            </a:extLst>
          </p:cNvPr>
          <p:cNvSpPr txBox="1"/>
          <p:nvPr/>
        </p:nvSpPr>
        <p:spPr>
          <a:xfrm>
            <a:off x="693684" y="2651704"/>
            <a:ext cx="7585964" cy="2246769"/>
          </a:xfrm>
          <a:prstGeom prst="rect">
            <a:avLst/>
          </a:prstGeom>
          <a:noFill/>
        </p:spPr>
        <p:txBody>
          <a:bodyPr wrap="square" rtlCol="0">
            <a:spAutoFit/>
          </a:bodyPr>
          <a:lstStyle/>
          <a:p>
            <a:r>
              <a:rPr lang="en-US" altLang="zh-TW" sz="2800" dirty="0" err="1">
                <a:latin typeface="Times New Roman" panose="02020603050405020304" pitchFamily="18" charset="0"/>
                <a:cs typeface="Times New Roman" panose="02020603050405020304" pitchFamily="18" charset="0"/>
              </a:rPr>
              <a:t>mkdir</a:t>
            </a:r>
            <a:r>
              <a:rPr lang="en-US" altLang="zh-TW" sz="2800" dirty="0">
                <a:latin typeface="Times New Roman" panose="02020603050405020304" pitchFamily="18" charset="0"/>
                <a:cs typeface="Times New Roman" panose="02020603050405020304" pitchFamily="18" charset="0"/>
              </a:rPr>
              <a:t> </a:t>
            </a:r>
            <a:r>
              <a:rPr lang="en-US" altLang="zh-TW" sz="2800" dirty="0" err="1">
                <a:latin typeface="Times New Roman" panose="02020603050405020304" pitchFamily="18" charset="0"/>
                <a:cs typeface="Times New Roman" panose="02020603050405020304" pitchFamily="18" charset="0"/>
              </a:rPr>
              <a:t>busybox</a:t>
            </a:r>
            <a:r>
              <a:rPr lang="en-US" altLang="zh-TW" sz="2800" dirty="0">
                <a:latin typeface="Times New Roman" panose="02020603050405020304" pitchFamily="18" charset="0"/>
                <a:cs typeface="Times New Roman" panose="02020603050405020304" pitchFamily="18" charset="0"/>
              </a:rPr>
              <a:t>:</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創建一個新的名為</a:t>
            </a:r>
            <a:r>
              <a:rPr lang="en-US" altLang="zh-TW" sz="2800" dirty="0" err="1">
                <a:latin typeface="Times New Roman" panose="02020603050405020304" pitchFamily="18" charset="0"/>
                <a:cs typeface="Times New Roman" panose="02020603050405020304" pitchFamily="18" charset="0"/>
              </a:rPr>
              <a:t>busybox</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的資料</a:t>
            </a:r>
            <a:endParaRPr lang="en-US" altLang="zh-TW" sz="2800" dirty="0">
              <a:latin typeface="標楷體" panose="03000509000000000000" pitchFamily="65" charset="-120"/>
              <a:ea typeface="標楷體" panose="03000509000000000000" pitchFamily="65" charset="-120"/>
              <a:cs typeface="Times New Roman" panose="02020603050405020304" pitchFamily="18" charset="0"/>
            </a:endParaRPr>
          </a:p>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cd </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進</a:t>
            </a:r>
            <a:r>
              <a:rPr lang="en-US" altLang="zh-TW" sz="2800" dirty="0" err="1">
                <a:latin typeface="Times New Roman" panose="02020603050405020304" pitchFamily="18" charset="0"/>
                <a:cs typeface="Times New Roman" panose="02020603050405020304" pitchFamily="18" charset="0"/>
              </a:rPr>
              <a:t>busybox</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資料夾裡</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從共享資料夾</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busybox-1.22.1.tar.bz2</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複製至</a:t>
            </a:r>
            <a:r>
              <a:rPr lang="en-US" altLang="zh-TW" sz="2800" dirty="0" err="1">
                <a:latin typeface="Times New Roman" panose="02020603050405020304" pitchFamily="18" charset="0"/>
                <a:cs typeface="Times New Roman" panose="02020603050405020304" pitchFamily="18" charset="0"/>
              </a:rPr>
              <a:t>busybox</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目錄，在此目錄解壓縮。</a:t>
            </a:r>
            <a:endParaRPr lang="en-US" altLang="zh-TW" sz="2800" dirty="0">
              <a:latin typeface="標楷體" panose="03000509000000000000" pitchFamily="65" charset="-120"/>
              <a:ea typeface="標楷體" panose="03000509000000000000" pitchFamily="65" charset="-120"/>
              <a:cs typeface="Times New Roman" panose="02020603050405020304" pitchFamily="18" charset="0"/>
            </a:endParaRPr>
          </a:p>
          <a:p>
            <a:r>
              <a:rPr lang="en-US" altLang="zh-TW" sz="2800" dirty="0"/>
              <a:t>tar </a:t>
            </a:r>
            <a:r>
              <a:rPr lang="en-US" altLang="zh-TW" sz="2800" dirty="0" err="1"/>
              <a:t>xvf</a:t>
            </a:r>
            <a:r>
              <a:rPr lang="en-US" altLang="zh-TW" sz="2800" dirty="0"/>
              <a:t> busybox-1.22.1.tar.bz2</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解壓縮</a:t>
            </a:r>
            <a:endParaRPr lang="en-US" altLang="zh-TW" sz="28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2967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13" name="內容版面配置區 12">
            <a:extLst>
              <a:ext uri="{FF2B5EF4-FFF2-40B4-BE49-F238E27FC236}">
                <a16:creationId xmlns:a16="http://schemas.microsoft.com/office/drawing/2014/main" id="{3F08EFB4-38F7-223C-E1B6-A69958BFD2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231" t="37776" r="45165" b="17497"/>
          <a:stretch/>
        </p:blipFill>
        <p:spPr>
          <a:xfrm>
            <a:off x="986970" y="1937430"/>
            <a:ext cx="6397464" cy="4042455"/>
          </a:xfrm>
        </p:spPr>
      </p:pic>
      <p:sp>
        <p:nvSpPr>
          <p:cNvPr id="4" name="文字方塊 3">
            <a:extLst>
              <a:ext uri="{FF2B5EF4-FFF2-40B4-BE49-F238E27FC236}">
                <a16:creationId xmlns:a16="http://schemas.microsoft.com/office/drawing/2014/main" id="{A8786910-DDD8-8627-4333-497F82CE949F}"/>
              </a:ext>
            </a:extLst>
          </p:cNvPr>
          <p:cNvSpPr txBox="1"/>
          <p:nvPr/>
        </p:nvSpPr>
        <p:spPr>
          <a:xfrm>
            <a:off x="7384434" y="2107977"/>
            <a:ext cx="4467062" cy="1015663"/>
          </a:xfrm>
          <a:prstGeom prst="rect">
            <a:avLst/>
          </a:prstGeom>
          <a:noFill/>
        </p:spPr>
        <p:txBody>
          <a:bodyPr wrap="square">
            <a:spAutoFit/>
          </a:bodyPr>
          <a:lstStyle/>
          <a:p>
            <a:r>
              <a:rPr lang="zh-TW" altLang="en-US" sz="2000" dirty="0">
                <a:latin typeface="標楷體" panose="03000509000000000000" pitchFamily="65" charset="-120"/>
                <a:ea typeface="標楷體" panose="03000509000000000000" pitchFamily="65" charset="-120"/>
              </a:rPr>
              <a:t>壓縮</a:t>
            </a:r>
            <a:r>
              <a:rPr lang="zh-TW" altLang="en-US" sz="2000" dirty="0"/>
              <a:t> </a:t>
            </a:r>
            <a:r>
              <a:rPr lang="en-US" altLang="zh-TW" sz="2000" dirty="0" err="1">
                <a:latin typeface="Times New Roman" panose="02020603050405020304" pitchFamily="18" charset="0"/>
                <a:cs typeface="Times New Roman" panose="02020603050405020304" pitchFamily="18" charset="0"/>
              </a:rPr>
              <a:t>initrd.img</a:t>
            </a:r>
            <a:r>
              <a:rPr lang="en-US" altLang="zh-TW" sz="2000" dirty="0">
                <a:latin typeface="Times New Roman" panose="02020603050405020304" pitchFamily="18" charset="0"/>
                <a:cs typeface="Times New Roman" panose="02020603050405020304" pitchFamily="18" charset="0"/>
              </a:rPr>
              <a:t> </a:t>
            </a:r>
            <a:r>
              <a:rPr lang="zh-TW" altLang="en-US" sz="2000" dirty="0"/>
              <a:t>為 </a:t>
            </a:r>
            <a:r>
              <a:rPr lang="en-US" altLang="zh-TW" sz="2000" dirty="0">
                <a:latin typeface="Times New Roman" panose="02020603050405020304" pitchFamily="18" charset="0"/>
                <a:cs typeface="Times New Roman" panose="02020603050405020304" pitchFamily="18" charset="0"/>
              </a:rPr>
              <a:t>initrd.img.gz </a:t>
            </a:r>
            <a:r>
              <a:rPr lang="zh-TW" altLang="en-US" sz="2000" dirty="0">
                <a:latin typeface="標楷體" panose="03000509000000000000" pitchFamily="65" charset="-120"/>
                <a:ea typeface="標楷體" panose="03000509000000000000" pitchFamily="65" charset="-120"/>
              </a:rPr>
              <a:t>並複製到</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tftpboot</a:t>
            </a:r>
            <a:r>
              <a:rPr lang="en-US" altLang="zh-TW" sz="2000" dirty="0">
                <a:latin typeface="Times New Roman" panose="02020603050405020304" pitchFamily="18" charset="0"/>
                <a:cs typeface="Times New Roman" panose="02020603050405020304" pitchFamily="18" charset="0"/>
              </a:rPr>
              <a:t> </a:t>
            </a:r>
            <a:r>
              <a:rPr lang="zh-TW" altLang="en-US" sz="2000" dirty="0"/>
              <a:t>下</a:t>
            </a:r>
          </a:p>
          <a:p>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gzip</a:t>
            </a:r>
            <a:r>
              <a:rPr lang="en-US" altLang="zh-TW" sz="2000" dirty="0">
                <a:latin typeface="Times New Roman" panose="02020603050405020304" pitchFamily="18" charset="0"/>
                <a:cs typeface="Times New Roman" panose="02020603050405020304" pitchFamily="18" charset="0"/>
              </a:rPr>
              <a:t> --best -c </a:t>
            </a:r>
            <a:r>
              <a:rPr lang="en-US" altLang="zh-TW" sz="2000" dirty="0" err="1">
                <a:latin typeface="Times New Roman" panose="02020603050405020304" pitchFamily="18" charset="0"/>
                <a:cs typeface="Times New Roman" panose="02020603050405020304" pitchFamily="18" charset="0"/>
              </a:rPr>
              <a:t>ramdisk</a:t>
            </a:r>
            <a:r>
              <a:rPr lang="en-US" altLang="zh-TW" sz="2000" dirty="0">
                <a:latin typeface="Times New Roman" panose="02020603050405020304" pitchFamily="18" charset="0"/>
                <a:cs typeface="Times New Roman" panose="02020603050405020304" pitchFamily="18" charset="0"/>
              </a:rPr>
              <a:t> &gt; ramdisk.gz</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02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07D1EA95-259C-D328-FD0B-0894C2C0FD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591" t="68860" r="33462" b="17255"/>
          <a:stretch/>
        </p:blipFill>
        <p:spPr>
          <a:xfrm>
            <a:off x="1175657" y="1538740"/>
            <a:ext cx="10304377" cy="1552803"/>
          </a:xfrm>
        </p:spPr>
      </p:pic>
      <p:sp>
        <p:nvSpPr>
          <p:cNvPr id="4" name="文字方塊 3">
            <a:extLst>
              <a:ext uri="{FF2B5EF4-FFF2-40B4-BE49-F238E27FC236}">
                <a16:creationId xmlns:a16="http://schemas.microsoft.com/office/drawing/2014/main" id="{B645766F-AA60-5923-F074-1A4EA241090B}"/>
              </a:ext>
            </a:extLst>
          </p:cNvPr>
          <p:cNvSpPr txBox="1"/>
          <p:nvPr/>
        </p:nvSpPr>
        <p:spPr>
          <a:xfrm>
            <a:off x="1146628" y="3443292"/>
            <a:ext cx="9898743" cy="1200329"/>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cs typeface="Times New Roman" panose="02020603050405020304" pitchFamily="18" charset="0"/>
              </a:rPr>
              <a:t>格式化為 </a:t>
            </a:r>
            <a:r>
              <a:rPr lang="en-US" altLang="zh-TW" sz="2400" dirty="0" err="1">
                <a:latin typeface="Times New Roman" panose="02020603050405020304" pitchFamily="18" charset="0"/>
                <a:cs typeface="Times New Roman" panose="02020603050405020304" pitchFamily="18" charset="0"/>
              </a:rPr>
              <a:t>uboot</a:t>
            </a:r>
            <a:r>
              <a:rPr lang="en-US" altLang="zh-TW" sz="2400" dirty="0"/>
              <a:t> </a:t>
            </a:r>
            <a:r>
              <a:rPr lang="zh-TW" altLang="en-US" sz="2400" dirty="0">
                <a:latin typeface="標楷體" panose="03000509000000000000" pitchFamily="65" charset="-120"/>
                <a:ea typeface="標楷體" panose="03000509000000000000" pitchFamily="65" charset="-120"/>
              </a:rPr>
              <a:t>識別的格式</a:t>
            </a:r>
          </a:p>
          <a:p>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mkimage</a:t>
            </a:r>
            <a:r>
              <a:rPr lang="en-US" altLang="zh-TW" sz="2400" dirty="0">
                <a:latin typeface="Times New Roman" panose="02020603050405020304" pitchFamily="18" charset="0"/>
                <a:cs typeface="Times New Roman" panose="02020603050405020304" pitchFamily="18" charset="0"/>
              </a:rPr>
              <a:t> -n “</a:t>
            </a:r>
            <a:r>
              <a:rPr lang="en-US" altLang="zh-TW" sz="2400" dirty="0" err="1">
                <a:latin typeface="Times New Roman" panose="02020603050405020304" pitchFamily="18" charset="0"/>
                <a:cs typeface="Times New Roman" panose="02020603050405020304" pitchFamily="18" charset="0"/>
              </a:rPr>
              <a:t>ramdisk</a:t>
            </a:r>
            <a:r>
              <a:rPr lang="en-US" altLang="zh-TW" sz="2400" dirty="0">
                <a:latin typeface="Times New Roman" panose="02020603050405020304" pitchFamily="18" charset="0"/>
                <a:cs typeface="Times New Roman" panose="02020603050405020304" pitchFamily="18" charset="0"/>
              </a:rPr>
              <a:t>” -A arm -O </a:t>
            </a:r>
            <a:r>
              <a:rPr lang="en-US" altLang="zh-TW" sz="2400" dirty="0" err="1">
                <a:latin typeface="Times New Roman" panose="02020603050405020304" pitchFamily="18" charset="0"/>
                <a:cs typeface="Times New Roman" panose="02020603050405020304" pitchFamily="18" charset="0"/>
              </a:rPr>
              <a:t>linux</a:t>
            </a:r>
            <a:r>
              <a:rPr lang="en-US" altLang="zh-TW" sz="2400" dirty="0">
                <a:latin typeface="Times New Roman" panose="02020603050405020304" pitchFamily="18" charset="0"/>
                <a:cs typeface="Times New Roman" panose="02020603050405020304" pitchFamily="18" charset="0"/>
              </a:rPr>
              <a:t> -T </a:t>
            </a:r>
            <a:r>
              <a:rPr lang="en-US" altLang="zh-TW" sz="2400" dirty="0" err="1">
                <a:latin typeface="Times New Roman" panose="02020603050405020304" pitchFamily="18" charset="0"/>
                <a:cs typeface="Times New Roman" panose="02020603050405020304" pitchFamily="18" charset="0"/>
              </a:rPr>
              <a:t>ramdisk</a:t>
            </a:r>
            <a:r>
              <a:rPr lang="en-US" altLang="zh-TW" sz="2400" dirty="0">
                <a:latin typeface="Times New Roman" panose="02020603050405020304" pitchFamily="18" charset="0"/>
                <a:cs typeface="Times New Roman" panose="02020603050405020304" pitchFamily="18" charset="0"/>
              </a:rPr>
              <a:t> -C </a:t>
            </a:r>
            <a:r>
              <a:rPr lang="en-US" altLang="zh-TW" sz="2400" dirty="0" err="1">
                <a:latin typeface="Times New Roman" panose="02020603050405020304" pitchFamily="18" charset="0"/>
                <a:cs typeface="Times New Roman" panose="02020603050405020304" pitchFamily="18" charset="0"/>
              </a:rPr>
              <a:t>gzip</a:t>
            </a:r>
            <a:r>
              <a:rPr lang="en-US" altLang="zh-TW" sz="2400" dirty="0">
                <a:latin typeface="Times New Roman" panose="02020603050405020304" pitchFamily="18" charset="0"/>
                <a:cs typeface="Times New Roman" panose="02020603050405020304" pitchFamily="18" charset="0"/>
              </a:rPr>
              <a:t> -d ramdisk.gz </a:t>
            </a:r>
            <a:r>
              <a:rPr lang="zh-TW" altLang="en-US"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ramdisk.img</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39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7" name="內容版面配置區 6">
            <a:extLst>
              <a:ext uri="{FF2B5EF4-FFF2-40B4-BE49-F238E27FC236}">
                <a16:creationId xmlns:a16="http://schemas.microsoft.com/office/drawing/2014/main" id="{B6E40F2C-5DC0-0EEF-F495-7DA5EA8928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53" t="33927" r="33376" b="17197"/>
          <a:stretch/>
        </p:blipFill>
        <p:spPr>
          <a:xfrm>
            <a:off x="727891" y="1872464"/>
            <a:ext cx="7388551" cy="3901611"/>
          </a:xfrm>
        </p:spPr>
      </p:pic>
      <p:sp>
        <p:nvSpPr>
          <p:cNvPr id="3" name="文字方塊 2">
            <a:extLst>
              <a:ext uri="{FF2B5EF4-FFF2-40B4-BE49-F238E27FC236}">
                <a16:creationId xmlns:a16="http://schemas.microsoft.com/office/drawing/2014/main" id="{14087EDE-FAD7-D218-099B-F9766217923E}"/>
              </a:ext>
            </a:extLst>
          </p:cNvPr>
          <p:cNvSpPr txBox="1"/>
          <p:nvPr/>
        </p:nvSpPr>
        <p:spPr>
          <a:xfrm>
            <a:off x="8116442" y="1376445"/>
            <a:ext cx="3492810" cy="4893647"/>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配置核心支援</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RAMDISK</a:t>
            </a:r>
            <a:r>
              <a:rPr lang="zh-TW" altLang="en-US" sz="2400" dirty="0">
                <a:latin typeface="標楷體" panose="03000509000000000000" pitchFamily="65" charset="-120"/>
                <a:ea typeface="標楷體" panose="03000509000000000000" pitchFamily="65" charset="-120"/>
              </a:rPr>
              <a:t>作為開機檔案系統，修改核心配置。啟用了</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Second extended fs support </a:t>
            </a:r>
            <a:r>
              <a:rPr lang="zh-TW" altLang="en-US" sz="2400" dirty="0">
                <a:latin typeface="標楷體" panose="03000509000000000000" pitchFamily="65" charset="-120"/>
                <a:ea typeface="標楷體" panose="03000509000000000000" pitchFamily="65" charset="-120"/>
              </a:rPr>
              <a:t>選項，這是用於支持第二個擴展文件系統（</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ext2</a:t>
            </a:r>
            <a:r>
              <a:rPr lang="zh-TW" altLang="en-US" sz="2400" dirty="0">
                <a:latin typeface="標楷體" panose="03000509000000000000" pitchFamily="65" charset="-120"/>
                <a:ea typeface="標楷體" panose="03000509000000000000" pitchFamily="65" charset="-120"/>
              </a:rPr>
              <a:t>）的功能。通過勾選這個選項，您告訴內核在編譯時包括對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ext2</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文件系統的支持。這樣配置的內核將能夠識別、掛載和操作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ext2</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文件系統。</a:t>
            </a:r>
          </a:p>
        </p:txBody>
      </p:sp>
    </p:spTree>
    <p:extLst>
      <p:ext uri="{BB962C8B-B14F-4D97-AF65-F5344CB8AC3E}">
        <p14:creationId xmlns:p14="http://schemas.microsoft.com/office/powerpoint/2010/main" val="86587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C82A31F2-3802-ED30-B6CC-DC8E0E7DA8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93" t="34177" r="33749" b="16980"/>
          <a:stretch/>
        </p:blipFill>
        <p:spPr>
          <a:xfrm>
            <a:off x="616449" y="2034283"/>
            <a:ext cx="7099792" cy="3770616"/>
          </a:xfrm>
        </p:spPr>
      </p:pic>
      <p:sp>
        <p:nvSpPr>
          <p:cNvPr id="4" name="文字方塊 3">
            <a:extLst>
              <a:ext uri="{FF2B5EF4-FFF2-40B4-BE49-F238E27FC236}">
                <a16:creationId xmlns:a16="http://schemas.microsoft.com/office/drawing/2014/main" id="{631BED04-1348-86A1-D0C7-3A2308CD6DD0}"/>
              </a:ext>
            </a:extLst>
          </p:cNvPr>
          <p:cNvSpPr txBox="1"/>
          <p:nvPr/>
        </p:nvSpPr>
        <p:spPr>
          <a:xfrm>
            <a:off x="7716241" y="2034283"/>
            <a:ext cx="4247159" cy="2308324"/>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勾選這個選項</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SCSI disk support </a:t>
            </a:r>
            <a:r>
              <a:rPr lang="zh-TW" altLang="en-US" sz="2400" dirty="0">
                <a:latin typeface="標楷體" panose="03000509000000000000" pitchFamily="65" charset="-120"/>
                <a:ea typeface="標楷體" panose="03000509000000000000" pitchFamily="65" charset="-120"/>
              </a:rPr>
              <a:t>用於啟用對</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SCSI </a:t>
            </a:r>
            <a:r>
              <a:rPr lang="zh-TW" altLang="en-US" sz="2400" dirty="0">
                <a:latin typeface="標楷體" panose="03000509000000000000" pitchFamily="65" charset="-120"/>
                <a:ea typeface="標楷體" panose="03000509000000000000" pitchFamily="65" charset="-120"/>
              </a:rPr>
              <a:t>磁盤的支持。當選中這個選項時，</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內核將包含對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SCSI</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磁盤驅動器的支持，允許系統與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SCSI</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磁盤進行交互</a:t>
            </a:r>
            <a:r>
              <a:rPr lang="zh-TW" altLang="en-US"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2058984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31A66F44-7148-331A-3300-84FCBEF1A7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795" t="33995" r="33284" b="17365"/>
          <a:stretch/>
        </p:blipFill>
        <p:spPr>
          <a:xfrm>
            <a:off x="426720" y="2686614"/>
            <a:ext cx="6679957" cy="3528389"/>
          </a:xfrm>
        </p:spPr>
      </p:pic>
      <p:sp>
        <p:nvSpPr>
          <p:cNvPr id="4" name="文字方塊 3">
            <a:extLst>
              <a:ext uri="{FF2B5EF4-FFF2-40B4-BE49-F238E27FC236}">
                <a16:creationId xmlns:a16="http://schemas.microsoft.com/office/drawing/2014/main" id="{72898272-0E96-FA24-093F-3B18FA5A67B3}"/>
              </a:ext>
            </a:extLst>
          </p:cNvPr>
          <p:cNvSpPr txBox="1"/>
          <p:nvPr/>
        </p:nvSpPr>
        <p:spPr>
          <a:xfrm>
            <a:off x="7239000" y="1298000"/>
            <a:ext cx="4953000" cy="5078313"/>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設置說明</a:t>
            </a:r>
          </a:p>
          <a:p>
            <a:r>
              <a:rPr lang="en-US" altLang="zh-TW" b="1" dirty="0">
                <a:latin typeface="Times New Roman" panose="02020603050405020304" pitchFamily="18" charset="0"/>
                <a:cs typeface="Times New Roman" panose="02020603050405020304" pitchFamily="18" charset="0"/>
              </a:rPr>
              <a:t>RAM block device support</a:t>
            </a:r>
          </a:p>
          <a:p>
            <a:r>
              <a:rPr lang="zh-TW" altLang="en-US" dirty="0">
                <a:latin typeface="標楷體" panose="03000509000000000000" pitchFamily="65" charset="-120"/>
                <a:ea typeface="標楷體" panose="03000509000000000000" pitchFamily="65" charset="-120"/>
                <a:cs typeface="Times New Roman" panose="02020603050405020304" pitchFamily="18" charset="0"/>
              </a:rPr>
              <a:t>選項</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&lt;*&gt; RAM block device support</a:t>
            </a:r>
          </a:p>
          <a:p>
            <a:r>
              <a:rPr lang="zh-TW" altLang="en-US" dirty="0">
                <a:latin typeface="標楷體" panose="03000509000000000000" pitchFamily="65" charset="-120"/>
                <a:ea typeface="標楷體" panose="03000509000000000000" pitchFamily="65" charset="-120"/>
              </a:rPr>
              <a:t>解釋</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啟用對 </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磁盤的支持。</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磁盤是一種將系統內存的一部分作為塊設備（類似於硬盤）使用的技術。它非常適合用於需要高速讀寫的小型臨時存儲</a:t>
            </a:r>
            <a:r>
              <a:rPr lang="zh-TW" altLang="en-US" dirty="0"/>
              <a:t>。</a:t>
            </a:r>
          </a:p>
          <a:p>
            <a:r>
              <a:rPr lang="en-US" altLang="zh-TW" b="1" dirty="0">
                <a:latin typeface="Times New Roman" panose="02020603050405020304" pitchFamily="18" charset="0"/>
                <a:cs typeface="Times New Roman" panose="02020603050405020304" pitchFamily="18" charset="0"/>
              </a:rPr>
              <a:t>Default number of RAM disks</a:t>
            </a:r>
          </a:p>
          <a:p>
            <a:r>
              <a:rPr lang="zh-TW" altLang="en-US" dirty="0">
                <a:latin typeface="標楷體" panose="03000509000000000000" pitchFamily="65" charset="-120"/>
                <a:ea typeface="標楷體" panose="03000509000000000000" pitchFamily="65" charset="-120"/>
              </a:rPr>
              <a:t>選項</a:t>
            </a:r>
            <a:r>
              <a:rPr lang="en-US" altLang="zh-TW" dirty="0">
                <a:latin typeface="標楷體" panose="03000509000000000000" pitchFamily="65" charset="-120"/>
                <a:ea typeface="標楷體" panose="03000509000000000000" pitchFamily="65" charset="-120"/>
              </a:rPr>
              <a:t>: (16) Default number of RAM disks</a:t>
            </a:r>
          </a:p>
          <a:p>
            <a:r>
              <a:rPr lang="zh-TW" altLang="en-US" dirty="0">
                <a:latin typeface="標楷體" panose="03000509000000000000" pitchFamily="65" charset="-120"/>
                <a:ea typeface="標楷體" panose="03000509000000000000" pitchFamily="65" charset="-120"/>
              </a:rPr>
              <a:t>解釋</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設定默認創建的 </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磁盤數量。此處設為 </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，表示系統將創建 </a:t>
            </a:r>
            <a:r>
              <a:rPr lang="en-US" altLang="zh-TW" dirty="0">
                <a:latin typeface="標楷體" panose="03000509000000000000" pitchFamily="65" charset="-120"/>
                <a:ea typeface="標楷體" panose="03000509000000000000" pitchFamily="65" charset="-120"/>
              </a:rPr>
              <a:t>16 </a:t>
            </a:r>
            <a:r>
              <a:rPr lang="zh-TW" altLang="en-US" dirty="0">
                <a:latin typeface="標楷體" panose="03000509000000000000" pitchFamily="65" charset="-120"/>
                <a:ea typeface="標楷體" panose="03000509000000000000" pitchFamily="65" charset="-120"/>
              </a:rPr>
              <a:t>個 </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磁盤設備</a:t>
            </a:r>
            <a:r>
              <a:rPr lang="zh-TW" altLang="en-US" dirty="0"/>
              <a:t>（如 </a:t>
            </a:r>
            <a:r>
              <a:rPr lang="en-US" altLang="zh-TW" dirty="0"/>
              <a:t>/dev/ram0 </a:t>
            </a:r>
            <a:r>
              <a:rPr lang="zh-TW" altLang="en-US" dirty="0"/>
              <a:t>到 </a:t>
            </a:r>
            <a:r>
              <a:rPr lang="en-US" altLang="zh-TW" dirty="0"/>
              <a:t>/dev/ram15</a:t>
            </a:r>
            <a:r>
              <a:rPr lang="zh-TW" altLang="en-US" dirty="0"/>
              <a:t>）。</a:t>
            </a:r>
          </a:p>
          <a:p>
            <a:r>
              <a:rPr lang="en-US" altLang="zh-TW" b="1" dirty="0">
                <a:latin typeface="Times New Roman" panose="02020603050405020304" pitchFamily="18" charset="0"/>
                <a:cs typeface="Times New Roman" panose="02020603050405020304" pitchFamily="18" charset="0"/>
              </a:rPr>
              <a:t>Default RAM disk size (</a:t>
            </a:r>
            <a:r>
              <a:rPr lang="en-US" altLang="zh-TW" b="1" dirty="0" err="1">
                <a:latin typeface="Times New Roman" panose="02020603050405020304" pitchFamily="18" charset="0"/>
                <a:cs typeface="Times New Roman" panose="02020603050405020304" pitchFamily="18" charset="0"/>
              </a:rPr>
              <a:t>kbytes</a:t>
            </a:r>
            <a:r>
              <a:rPr lang="en-US" altLang="zh-TW" b="1" dirty="0">
                <a:latin typeface="Times New Roman" panose="02020603050405020304" pitchFamily="18" charset="0"/>
                <a:cs typeface="Times New Roman" panose="02020603050405020304" pitchFamily="18" charset="0"/>
              </a:rPr>
              <a:t>)</a:t>
            </a:r>
          </a:p>
          <a:p>
            <a:r>
              <a:rPr lang="zh-TW" altLang="en-US" dirty="0">
                <a:latin typeface="標楷體" panose="03000509000000000000" pitchFamily="65" charset="-120"/>
                <a:ea typeface="標楷體" panose="03000509000000000000" pitchFamily="65" charset="-120"/>
              </a:rPr>
              <a:t>選項</a:t>
            </a:r>
            <a:r>
              <a:rPr lang="en-US" altLang="zh-TW" dirty="0"/>
              <a:t>: (8192) </a:t>
            </a:r>
            <a:r>
              <a:rPr lang="en-US" altLang="zh-TW" dirty="0">
                <a:latin typeface="Times New Roman" panose="02020603050405020304" pitchFamily="18" charset="0"/>
                <a:cs typeface="Times New Roman" panose="02020603050405020304" pitchFamily="18" charset="0"/>
              </a:rPr>
              <a:t>Default RAM disk size (</a:t>
            </a:r>
            <a:r>
              <a:rPr lang="en-US" altLang="zh-TW" dirty="0" err="1">
                <a:latin typeface="Times New Roman" panose="02020603050405020304" pitchFamily="18" charset="0"/>
                <a:cs typeface="Times New Roman" panose="02020603050405020304" pitchFamily="18" charset="0"/>
              </a:rPr>
              <a:t>kbytes</a:t>
            </a:r>
            <a:r>
              <a:rPr lang="en-US" altLang="zh-TW" dirty="0">
                <a:latin typeface="Times New Roman" panose="02020603050405020304" pitchFamily="18" charset="0"/>
                <a:cs typeface="Times New Roman" panose="02020603050405020304" pitchFamily="18" charset="0"/>
              </a:rPr>
              <a:t>)</a:t>
            </a:r>
          </a:p>
          <a:p>
            <a:r>
              <a:rPr lang="zh-TW" altLang="en-US" dirty="0">
                <a:latin typeface="標楷體" panose="03000509000000000000" pitchFamily="65" charset="-120"/>
                <a:ea typeface="標楷體" panose="03000509000000000000" pitchFamily="65" charset="-120"/>
              </a:rPr>
              <a:t>解釋</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設定每個 </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磁盤的默認大小。此處設為 </a:t>
            </a:r>
            <a:r>
              <a:rPr lang="en-US" altLang="zh-TW" dirty="0">
                <a:latin typeface="標楷體" panose="03000509000000000000" pitchFamily="65" charset="-120"/>
                <a:ea typeface="標楷體" panose="03000509000000000000" pitchFamily="65" charset="-120"/>
              </a:rPr>
              <a:t>8192 KB</a:t>
            </a:r>
            <a:r>
              <a:rPr lang="zh-TW" altLang="en-US" dirty="0">
                <a:latin typeface="標楷體" panose="03000509000000000000" pitchFamily="65" charset="-120"/>
                <a:ea typeface="標楷體" panose="03000509000000000000" pitchFamily="65" charset="-120"/>
              </a:rPr>
              <a:t>，即 </a:t>
            </a:r>
            <a:r>
              <a:rPr lang="en-US" altLang="zh-TW" dirty="0">
                <a:latin typeface="標楷體" panose="03000509000000000000" pitchFamily="65" charset="-120"/>
                <a:ea typeface="標楷體" panose="03000509000000000000" pitchFamily="65" charset="-120"/>
              </a:rPr>
              <a:t>8 MB</a:t>
            </a:r>
            <a:r>
              <a:rPr lang="zh-TW" altLang="en-US" dirty="0">
                <a:latin typeface="標楷體" panose="03000509000000000000" pitchFamily="65" charset="-120"/>
                <a:ea typeface="標楷體" panose="03000509000000000000" pitchFamily="65" charset="-120"/>
              </a:rPr>
              <a:t>。你可以修改這個值來改變 </a:t>
            </a:r>
            <a:r>
              <a:rPr lang="en-US" altLang="zh-TW" dirty="0">
                <a:latin typeface="標楷體" panose="03000509000000000000" pitchFamily="65" charset="-120"/>
                <a:ea typeface="標楷體" panose="03000509000000000000" pitchFamily="65" charset="-120"/>
              </a:rPr>
              <a:t>RAM </a:t>
            </a:r>
            <a:r>
              <a:rPr lang="zh-TW" altLang="en-US" dirty="0">
                <a:latin typeface="標楷體" panose="03000509000000000000" pitchFamily="65" charset="-120"/>
                <a:ea typeface="標楷體" panose="03000509000000000000" pitchFamily="65" charset="-120"/>
              </a:rPr>
              <a:t>磁盤的大小，例如修改為 </a:t>
            </a:r>
            <a:r>
              <a:rPr lang="en-US" altLang="zh-TW" dirty="0">
                <a:latin typeface="標楷體" panose="03000509000000000000" pitchFamily="65" charset="-120"/>
                <a:ea typeface="標楷體" panose="03000509000000000000" pitchFamily="65" charset="-120"/>
              </a:rPr>
              <a:t>8 MB </a:t>
            </a:r>
            <a:r>
              <a:rPr lang="zh-TW" altLang="en-US" dirty="0">
                <a:latin typeface="標楷體" panose="03000509000000000000" pitchFamily="65" charset="-120"/>
                <a:ea typeface="標楷體" panose="03000509000000000000" pitchFamily="65" charset="-120"/>
              </a:rPr>
              <a:t>時，設置值為 </a:t>
            </a:r>
            <a:r>
              <a:rPr lang="en-US" altLang="zh-TW" dirty="0">
                <a:latin typeface="標楷體" panose="03000509000000000000" pitchFamily="65" charset="-120"/>
                <a:ea typeface="標楷體" panose="03000509000000000000" pitchFamily="65" charset="-120"/>
              </a:rPr>
              <a:t>8192</a:t>
            </a:r>
            <a:r>
              <a:rPr lang="zh-TW" altLang="en-US"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250583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D219191D-09CA-D885-A947-B7439E0606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45" t="33601" r="33735" b="16815"/>
          <a:stretch/>
        </p:blipFill>
        <p:spPr>
          <a:xfrm>
            <a:off x="934946" y="1690688"/>
            <a:ext cx="6572163" cy="3538858"/>
          </a:xfrm>
        </p:spPr>
      </p:pic>
      <p:sp>
        <p:nvSpPr>
          <p:cNvPr id="4" name="文字方塊 3">
            <a:extLst>
              <a:ext uri="{FF2B5EF4-FFF2-40B4-BE49-F238E27FC236}">
                <a16:creationId xmlns:a16="http://schemas.microsoft.com/office/drawing/2014/main" id="{F3B277B0-70B3-284D-EDF4-363277E56C95}"/>
              </a:ext>
            </a:extLst>
          </p:cNvPr>
          <p:cNvSpPr txBox="1"/>
          <p:nvPr/>
        </p:nvSpPr>
        <p:spPr>
          <a:xfrm>
            <a:off x="7603854" y="1797784"/>
            <a:ext cx="4459809" cy="2677656"/>
          </a:xfrm>
          <a:prstGeom prst="rect">
            <a:avLst/>
          </a:prstGeom>
          <a:noFill/>
        </p:spPr>
        <p:txBody>
          <a:bodyPr wrap="square">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Initial RAM filesystem and RAM disk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initramfs</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support </a:t>
            </a:r>
          </a:p>
          <a:p>
            <a:r>
              <a:rPr lang="zh-TW" altLang="en-US" sz="2400" dirty="0">
                <a:latin typeface="標楷體" panose="03000509000000000000" pitchFamily="65" charset="-120"/>
                <a:ea typeface="標楷體" panose="03000509000000000000" pitchFamily="65" charset="-120"/>
              </a:rPr>
              <a:t>勾選這個選項啟用對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initramfs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和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initrd</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的支持。這兩者都是在系統啟動過程中加載的臨時根文件系統，用於在內核初始化期間掛載真正的根文件系統。</a:t>
            </a:r>
          </a:p>
        </p:txBody>
      </p:sp>
    </p:spTree>
    <p:extLst>
      <p:ext uri="{BB962C8B-B14F-4D97-AF65-F5344CB8AC3E}">
        <p14:creationId xmlns:p14="http://schemas.microsoft.com/office/powerpoint/2010/main" val="626939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9" name="內容版面配置區 8">
            <a:extLst>
              <a:ext uri="{FF2B5EF4-FFF2-40B4-BE49-F238E27FC236}">
                <a16:creationId xmlns:a16="http://schemas.microsoft.com/office/drawing/2014/main" id="{A1145383-B2DF-345A-D0C2-2B8C98D6AA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56" t="61778" r="33152" b="17194"/>
          <a:stretch/>
        </p:blipFill>
        <p:spPr>
          <a:xfrm>
            <a:off x="1088417" y="1716539"/>
            <a:ext cx="8241139" cy="1860072"/>
          </a:xfrm>
        </p:spPr>
      </p:pic>
      <p:pic>
        <p:nvPicPr>
          <p:cNvPr id="6" name="內容版面配置區 5">
            <a:extLst>
              <a:ext uri="{FF2B5EF4-FFF2-40B4-BE49-F238E27FC236}">
                <a16:creationId xmlns:a16="http://schemas.microsoft.com/office/drawing/2014/main" id="{AE97C8B7-A445-96F5-3D49-4668AC0F679B}"/>
              </a:ext>
            </a:extLst>
          </p:cNvPr>
          <p:cNvPicPr>
            <a:picLocks noChangeAspect="1"/>
          </p:cNvPicPr>
          <p:nvPr/>
        </p:nvPicPr>
        <p:blipFill rotWithShape="1">
          <a:blip r:embed="rId3">
            <a:extLst>
              <a:ext uri="{28A0092B-C50C-407E-A947-70E740481C1C}">
                <a14:useLocalDpi xmlns:a14="http://schemas.microsoft.com/office/drawing/2010/main" val="0"/>
              </a:ext>
            </a:extLst>
          </a:blip>
          <a:srcRect l="17454" t="73817" r="48291" b="17777"/>
          <a:stretch/>
        </p:blipFill>
        <p:spPr>
          <a:xfrm>
            <a:off x="1088417" y="3795076"/>
            <a:ext cx="7802880" cy="1108447"/>
          </a:xfrm>
          <a:prstGeom prst="rect">
            <a:avLst/>
          </a:prstGeom>
        </p:spPr>
      </p:pic>
      <p:sp>
        <p:nvSpPr>
          <p:cNvPr id="4" name="文字方塊 3">
            <a:extLst>
              <a:ext uri="{FF2B5EF4-FFF2-40B4-BE49-F238E27FC236}">
                <a16:creationId xmlns:a16="http://schemas.microsoft.com/office/drawing/2014/main" id="{11532829-F004-6093-B55A-1FEFBDFA0FA7}"/>
              </a:ext>
            </a:extLst>
          </p:cNvPr>
          <p:cNvSpPr txBox="1"/>
          <p:nvPr/>
        </p:nvSpPr>
        <p:spPr>
          <a:xfrm>
            <a:off x="1088417" y="5121988"/>
            <a:ext cx="7301602" cy="523220"/>
          </a:xfrm>
          <a:prstGeom prst="rect">
            <a:avLst/>
          </a:prstGeom>
          <a:noFill/>
        </p:spPr>
        <p:txBody>
          <a:bodyPr wrap="square">
            <a:spAutoFit/>
          </a:bodyPr>
          <a:lstStyle/>
          <a:p>
            <a:r>
              <a:rPr lang="en-US" altLang="zh-TW" sz="2800" dirty="0">
                <a:latin typeface="Times New Roman" panose="02020603050405020304" pitchFamily="18" charset="0"/>
                <a:cs typeface="Times New Roman" panose="02020603050405020304" pitchFamily="18" charset="0"/>
              </a:rPr>
              <a:t>make </a:t>
            </a:r>
            <a:r>
              <a:rPr lang="en-US" altLang="zh-TW" sz="2800" dirty="0" err="1">
                <a:latin typeface="Times New Roman" panose="02020603050405020304" pitchFamily="18" charset="0"/>
                <a:cs typeface="Times New Roman" panose="02020603050405020304" pitchFamily="18" charset="0"/>
              </a:rPr>
              <a:t>uImage</a:t>
            </a:r>
            <a:r>
              <a:rPr lang="zh-TW" altLang="en-US" sz="2800" dirty="0">
                <a:latin typeface="標楷體" panose="03000509000000000000" pitchFamily="65" charset="-120"/>
                <a:ea typeface="標楷體" panose="03000509000000000000" pitchFamily="65" charset="-120"/>
              </a:rPr>
              <a:t>重新編譯核心，複製到</a:t>
            </a:r>
            <a:r>
              <a:rPr lang="en-US" altLang="zh-TW" sz="2800" dirty="0"/>
              <a:t>/</a:t>
            </a:r>
            <a:r>
              <a:rPr lang="en-US" altLang="zh-TW" sz="2800" dirty="0" err="1">
                <a:latin typeface="Times New Roman" panose="02020603050405020304" pitchFamily="18" charset="0"/>
                <a:cs typeface="Times New Roman" panose="02020603050405020304" pitchFamily="18" charset="0"/>
              </a:rPr>
              <a:t>tftpboot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33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8BF94F3B-BE5E-F20B-6CD5-D92884A248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22" r="35423" b="33383"/>
          <a:stretch/>
        </p:blipFill>
        <p:spPr>
          <a:xfrm>
            <a:off x="260684" y="1700213"/>
            <a:ext cx="7585160" cy="4890168"/>
          </a:xfrm>
        </p:spPr>
      </p:pic>
      <p:sp>
        <p:nvSpPr>
          <p:cNvPr id="4" name="文字方塊 3">
            <a:extLst>
              <a:ext uri="{FF2B5EF4-FFF2-40B4-BE49-F238E27FC236}">
                <a16:creationId xmlns:a16="http://schemas.microsoft.com/office/drawing/2014/main" id="{F980D89D-F4A9-C410-D767-6B3CDB9DEFFA}"/>
              </a:ext>
            </a:extLst>
          </p:cNvPr>
          <p:cNvSpPr txBox="1"/>
          <p:nvPr/>
        </p:nvSpPr>
        <p:spPr>
          <a:xfrm>
            <a:off x="7887328" y="2577314"/>
            <a:ext cx="4043988" cy="2308324"/>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這條指令的作用是從</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TFTP </a:t>
            </a:r>
            <a:r>
              <a:rPr lang="zh-TW" altLang="en-US" sz="2400" dirty="0">
                <a:latin typeface="標楷體" panose="03000509000000000000" pitchFamily="65" charset="-120"/>
                <a:ea typeface="標楷體" panose="03000509000000000000" pitchFamily="65" charset="-120"/>
              </a:rPr>
              <a:t>服務器下載文件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u-boot-fs4412.bin </a:t>
            </a:r>
            <a:r>
              <a:rPr lang="zh-TW" altLang="en-US" sz="2400" dirty="0">
                <a:latin typeface="標楷體" panose="03000509000000000000" pitchFamily="65" charset="-120"/>
                <a:ea typeface="標楷體" panose="03000509000000000000" pitchFamily="65" charset="-120"/>
              </a:rPr>
              <a:t>並將其加載到設備內存的地址 </a:t>
            </a:r>
            <a:r>
              <a:rPr lang="en-US" altLang="zh-TW" sz="2400" dirty="0">
                <a:latin typeface="標楷體" panose="03000509000000000000" pitchFamily="65" charset="-120"/>
                <a:ea typeface="標楷體" panose="03000509000000000000" pitchFamily="65" charset="-120"/>
              </a:rPr>
              <a:t>0x40008000 </a:t>
            </a:r>
            <a:r>
              <a:rPr lang="zh-TW" altLang="en-US" sz="2400" dirty="0">
                <a:latin typeface="標楷體" panose="03000509000000000000" pitchFamily="65" charset="-120"/>
                <a:ea typeface="標楷體" panose="03000509000000000000" pitchFamily="65" charset="-120"/>
              </a:rPr>
              <a:t>處。這通常是為了更新或啟動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U-Boot </a:t>
            </a:r>
            <a:r>
              <a:rPr lang="zh-TW" altLang="en-US" sz="2400" dirty="0">
                <a:latin typeface="標楷體" panose="03000509000000000000" pitchFamily="65" charset="-120"/>
                <a:ea typeface="標楷體" panose="03000509000000000000" pitchFamily="65" charset="-120"/>
              </a:rPr>
              <a:t>引導程序。</a:t>
            </a:r>
          </a:p>
        </p:txBody>
      </p:sp>
      <p:sp>
        <p:nvSpPr>
          <p:cNvPr id="7" name="文字方塊 6">
            <a:extLst>
              <a:ext uri="{FF2B5EF4-FFF2-40B4-BE49-F238E27FC236}">
                <a16:creationId xmlns:a16="http://schemas.microsoft.com/office/drawing/2014/main" id="{C5E38392-BA0C-CF91-7F24-F8AE53384822}"/>
              </a:ext>
            </a:extLst>
          </p:cNvPr>
          <p:cNvSpPr txBox="1"/>
          <p:nvPr/>
        </p:nvSpPr>
        <p:spPr>
          <a:xfrm>
            <a:off x="7717507" y="2067273"/>
            <a:ext cx="4474493" cy="461665"/>
          </a:xfrm>
          <a:prstGeom prst="rect">
            <a:avLst/>
          </a:prstGeom>
          <a:noFill/>
        </p:spPr>
        <p:txBody>
          <a:bodyPr wrap="square">
            <a:spAutoFit/>
          </a:bodyPr>
          <a:lstStyle/>
          <a:p>
            <a:r>
              <a:rPr lang="en-US" altLang="zh-TW" sz="2400" dirty="0">
                <a:latin typeface="Times New Roman" panose="02020603050405020304" pitchFamily="18" charset="0"/>
                <a:cs typeface="Times New Roman" panose="02020603050405020304" pitchFamily="18" charset="0"/>
              </a:rPr>
              <a:t> # </a:t>
            </a:r>
            <a:r>
              <a:rPr lang="en-US" altLang="zh-TW" sz="2400" dirty="0" err="1">
                <a:latin typeface="Times New Roman" panose="02020603050405020304" pitchFamily="18" charset="0"/>
                <a:cs typeface="Times New Roman" panose="02020603050405020304" pitchFamily="18" charset="0"/>
              </a:rPr>
              <a:t>tftp</a:t>
            </a:r>
            <a:r>
              <a:rPr lang="en-US" altLang="zh-TW" sz="2400" dirty="0">
                <a:latin typeface="Times New Roman" panose="02020603050405020304" pitchFamily="18" charset="0"/>
                <a:cs typeface="Times New Roman" panose="02020603050405020304" pitchFamily="18" charset="0"/>
              </a:rPr>
              <a:t> 40008000 u-boot-fs4412.bin</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28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BF426416-E5A5-CA0D-5745-B4559F3A6E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4099" b="32993"/>
          <a:stretch/>
        </p:blipFill>
        <p:spPr>
          <a:xfrm>
            <a:off x="394053" y="1607553"/>
            <a:ext cx="7702065" cy="4885322"/>
          </a:xfrm>
        </p:spPr>
      </p:pic>
      <p:sp>
        <p:nvSpPr>
          <p:cNvPr id="4" name="文字方塊 3">
            <a:extLst>
              <a:ext uri="{FF2B5EF4-FFF2-40B4-BE49-F238E27FC236}">
                <a16:creationId xmlns:a16="http://schemas.microsoft.com/office/drawing/2014/main" id="{F0F4BB44-450B-6D16-5D6E-88F5A36A4F0F}"/>
              </a:ext>
            </a:extLst>
          </p:cNvPr>
          <p:cNvSpPr txBox="1"/>
          <p:nvPr/>
        </p:nvSpPr>
        <p:spPr>
          <a:xfrm>
            <a:off x="8096118" y="1607553"/>
            <a:ext cx="3892367" cy="461665"/>
          </a:xfrm>
          <a:prstGeom prst="rect">
            <a:avLst/>
          </a:prstGeom>
          <a:noFill/>
        </p:spPr>
        <p:txBody>
          <a:bodyPr wrap="square">
            <a:spAutoFit/>
          </a:bodyPr>
          <a:lstStyle/>
          <a:p>
            <a:r>
              <a:rPr lang="en-US" altLang="zh-TW" sz="2400" dirty="0" err="1">
                <a:latin typeface="Times New Roman" panose="02020603050405020304" pitchFamily="18" charset="0"/>
                <a:cs typeface="Times New Roman" panose="02020603050405020304" pitchFamily="18" charset="0"/>
              </a:rPr>
              <a:t>movi</a:t>
            </a:r>
            <a:r>
              <a:rPr lang="en-US" altLang="zh-TW" sz="2400" dirty="0">
                <a:latin typeface="Times New Roman" panose="02020603050405020304" pitchFamily="18" charset="0"/>
                <a:cs typeface="Times New Roman" panose="02020603050405020304" pitchFamily="18" charset="0"/>
              </a:rPr>
              <a:t> write u-boot 40008000</a:t>
            </a:r>
          </a:p>
        </p:txBody>
      </p:sp>
      <p:sp>
        <p:nvSpPr>
          <p:cNvPr id="7" name="文字方塊 6">
            <a:extLst>
              <a:ext uri="{FF2B5EF4-FFF2-40B4-BE49-F238E27FC236}">
                <a16:creationId xmlns:a16="http://schemas.microsoft.com/office/drawing/2014/main" id="{931960ED-CA73-B943-4172-A056BB34D444}"/>
              </a:ext>
            </a:extLst>
          </p:cNvPr>
          <p:cNvSpPr txBox="1"/>
          <p:nvPr/>
        </p:nvSpPr>
        <p:spPr>
          <a:xfrm>
            <a:off x="8103723" y="2328935"/>
            <a:ext cx="3877157" cy="2677656"/>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這條命令的作用是將內存地址 </a:t>
            </a:r>
            <a:r>
              <a:rPr lang="en-US" altLang="zh-TW" sz="2400" dirty="0">
                <a:latin typeface="標楷體" panose="03000509000000000000" pitchFamily="65" charset="-120"/>
                <a:ea typeface="標楷體" panose="03000509000000000000" pitchFamily="65" charset="-120"/>
              </a:rPr>
              <a:t>0x40008000 </a:t>
            </a:r>
            <a:r>
              <a:rPr lang="zh-TW" altLang="en-US" sz="2400" dirty="0">
                <a:latin typeface="標楷體" panose="03000509000000000000" pitchFamily="65" charset="-120"/>
                <a:ea typeface="標楷體" panose="03000509000000000000" pitchFamily="65" charset="-120"/>
              </a:rPr>
              <a:t>處的數據（即已經加載的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U-Boot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引導程序）寫入到設備的存儲設備中指定的區域，用於更新或安裝新的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U-Boot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引導程序。</a:t>
            </a:r>
          </a:p>
        </p:txBody>
      </p:sp>
    </p:spTree>
    <p:extLst>
      <p:ext uri="{BB962C8B-B14F-4D97-AF65-F5344CB8AC3E}">
        <p14:creationId xmlns:p14="http://schemas.microsoft.com/office/powerpoint/2010/main" val="74708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B479DC5C-94B2-491F-A14C-C575C567EF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4" r="33974" b="32197"/>
          <a:stretch/>
        </p:blipFill>
        <p:spPr>
          <a:xfrm>
            <a:off x="299840" y="1577479"/>
            <a:ext cx="7394421" cy="4767209"/>
          </a:xfrm>
        </p:spPr>
      </p:pic>
      <p:sp>
        <p:nvSpPr>
          <p:cNvPr id="4" name="文字方塊 3">
            <a:extLst>
              <a:ext uri="{FF2B5EF4-FFF2-40B4-BE49-F238E27FC236}">
                <a16:creationId xmlns:a16="http://schemas.microsoft.com/office/drawing/2014/main" id="{C5A9EA95-2D6A-DA2A-0B7E-B1F4949AF084}"/>
              </a:ext>
            </a:extLst>
          </p:cNvPr>
          <p:cNvSpPr txBox="1"/>
          <p:nvPr/>
        </p:nvSpPr>
        <p:spPr>
          <a:xfrm>
            <a:off x="7694261" y="1577479"/>
            <a:ext cx="3858831" cy="2585323"/>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1.#tftp 41000000 </a:t>
            </a:r>
            <a:r>
              <a:rPr lang="en-US" altLang="zh-TW" dirty="0" err="1">
                <a:latin typeface="Times New Roman" panose="02020603050405020304" pitchFamily="18" charset="0"/>
                <a:cs typeface="Times New Roman" panose="02020603050405020304" pitchFamily="18" charset="0"/>
              </a:rPr>
              <a:t>uImage</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a:t>
            </a:r>
            <a:r>
              <a:rPr lang="en-US" altLang="zh-TW" dirty="0" err="1">
                <a:latin typeface="Times New Roman" panose="02020603050405020304" pitchFamily="18" charset="0"/>
                <a:cs typeface="Times New Roman" panose="02020603050405020304" pitchFamily="18" charset="0"/>
              </a:rPr>
              <a:t>movi</a:t>
            </a:r>
            <a:r>
              <a:rPr lang="en-US" altLang="zh-TW" dirty="0">
                <a:latin typeface="Times New Roman" panose="02020603050405020304" pitchFamily="18" charset="0"/>
                <a:cs typeface="Times New Roman" panose="02020603050405020304" pitchFamily="18" charset="0"/>
              </a:rPr>
              <a:t> write kernel 41000000</a:t>
            </a:r>
          </a:p>
          <a:p>
            <a:r>
              <a:rPr lang="en-US" altLang="zh-TW" dirty="0">
                <a:latin typeface="標楷體" panose="03000509000000000000" pitchFamily="65" charset="-120"/>
                <a:ea typeface="標楷體" panose="03000509000000000000" pitchFamily="65" charset="-120"/>
                <a:cs typeface="Times New Roman" panose="02020603050405020304" pitchFamily="18" charset="0"/>
              </a:rPr>
              <a:t>1.</a:t>
            </a:r>
            <a:r>
              <a:rPr lang="zh-TW" altLang="en-US" dirty="0">
                <a:latin typeface="標楷體" panose="03000509000000000000" pitchFamily="65" charset="-120"/>
                <a:ea typeface="標楷體" panose="03000509000000000000" pitchFamily="65" charset="-120"/>
                <a:cs typeface="Times New Roman" panose="02020603050405020304" pitchFamily="18" charset="0"/>
              </a:rPr>
              <a:t>使用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tftp</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命令從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TFTP</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服務器下載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核心映像文件到內存中的指定位置（通常是 </a:t>
            </a:r>
            <a:r>
              <a:rPr lang="en-US" altLang="zh-TW" dirty="0">
                <a:latin typeface="標楷體" panose="03000509000000000000" pitchFamily="65" charset="-120"/>
                <a:ea typeface="標楷體" panose="03000509000000000000" pitchFamily="65" charset="-120"/>
                <a:cs typeface="Times New Roman" panose="02020603050405020304" pitchFamily="18" charset="0"/>
              </a:rPr>
              <a:t>0x41000000</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p>
          <a:p>
            <a:r>
              <a:rPr lang="en-US" altLang="zh-TW" dirty="0">
                <a:latin typeface="標楷體" panose="03000509000000000000" pitchFamily="65" charset="-120"/>
                <a:ea typeface="標楷體" panose="03000509000000000000" pitchFamily="65" charset="-120"/>
                <a:cs typeface="Times New Roman" panose="02020603050405020304" pitchFamily="18" charset="0"/>
              </a:rPr>
              <a:t>2.</a:t>
            </a:r>
            <a:r>
              <a:rPr lang="zh-TW" altLang="en-US" dirty="0">
                <a:latin typeface="標楷體" panose="03000509000000000000" pitchFamily="65" charset="-120"/>
                <a:ea typeface="標楷體" panose="03000509000000000000" pitchFamily="65" charset="-120"/>
                <a:cs typeface="Times New Roman" panose="02020603050405020304" pitchFamily="18" charset="0"/>
              </a:rPr>
              <a:t>使用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movi</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write kernel </a:t>
            </a:r>
            <a:r>
              <a:rPr lang="zh-TW" altLang="en-US" dirty="0">
                <a:latin typeface="標楷體" panose="03000509000000000000" pitchFamily="65" charset="-120"/>
                <a:ea typeface="標楷體" panose="03000509000000000000" pitchFamily="65" charset="-120"/>
                <a:cs typeface="Times New Roman" panose="02020603050405020304" pitchFamily="18" charset="0"/>
              </a:rPr>
              <a:t>命令將內存中的映像文件寫入到存儲設備的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kernel</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分區中，以便在下一次啟動時能夠引導到這個映像文件。</a:t>
            </a:r>
          </a:p>
        </p:txBody>
      </p:sp>
    </p:spTree>
    <p:extLst>
      <p:ext uri="{BB962C8B-B14F-4D97-AF65-F5344CB8AC3E}">
        <p14:creationId xmlns:p14="http://schemas.microsoft.com/office/powerpoint/2010/main" val="476942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93467-8E9A-38D5-CCA5-7D9E8CA9A0E1}"/>
              </a:ext>
            </a:extLst>
          </p:cNvPr>
          <p:cNvSpPr>
            <a:spLocks noGrp="1"/>
          </p:cNvSpPr>
          <p:nvPr>
            <p:ph type="ctrTitle"/>
          </p:nvPr>
        </p:nvSpPr>
        <p:spPr>
          <a:xfrm>
            <a:off x="647272" y="375007"/>
            <a:ext cx="9144000" cy="1017142"/>
          </a:xfrm>
        </p:spPr>
        <p:txBody>
          <a:bodyPr>
            <a:normAutofit/>
          </a:bodyPr>
          <a:lstStyle/>
          <a:p>
            <a:pPr algn="l"/>
            <a:r>
              <a:rPr lang="en-US" altLang="zh-TW" sz="4800" dirty="0">
                <a:latin typeface="標楷體" panose="03000509000000000000" pitchFamily="65" charset="-120"/>
                <a:ea typeface="標楷體" panose="03000509000000000000" pitchFamily="65" charset="-120"/>
              </a:rPr>
              <a:t>15.2</a:t>
            </a:r>
            <a:r>
              <a:rPr lang="zh-TW" altLang="en-US" sz="4800" dirty="0">
                <a:latin typeface="標楷體" panose="03000509000000000000" pitchFamily="65" charset="-120"/>
                <a:ea typeface="標楷體" panose="03000509000000000000" pitchFamily="65" charset="-120"/>
              </a:rPr>
              <a:t>根檔案系統開發實驗</a:t>
            </a:r>
          </a:p>
        </p:txBody>
      </p:sp>
      <p:pic>
        <p:nvPicPr>
          <p:cNvPr id="5" name="圖片 4" descr="一張含有 文字, 軟體, 電腦圖示, 多媒體軟體 的圖片&#10;&#10;自動產生的描述">
            <a:extLst>
              <a:ext uri="{FF2B5EF4-FFF2-40B4-BE49-F238E27FC236}">
                <a16:creationId xmlns:a16="http://schemas.microsoft.com/office/drawing/2014/main" id="{1A384C35-FF15-CCB6-9E46-6EE6D0D3BEFD}"/>
              </a:ext>
            </a:extLst>
          </p:cNvPr>
          <p:cNvPicPr>
            <a:picLocks noChangeAspect="1"/>
          </p:cNvPicPr>
          <p:nvPr/>
        </p:nvPicPr>
        <p:blipFill rotWithShape="1">
          <a:blip r:embed="rId2">
            <a:extLst>
              <a:ext uri="{28A0092B-C50C-407E-A947-70E740481C1C}">
                <a14:useLocalDpi xmlns:a14="http://schemas.microsoft.com/office/drawing/2010/main" val="0"/>
              </a:ext>
            </a:extLst>
          </a:blip>
          <a:srcRect l="15445" t="12743" r="36935" b="40491"/>
          <a:stretch/>
        </p:blipFill>
        <p:spPr>
          <a:xfrm>
            <a:off x="479880" y="1915397"/>
            <a:ext cx="7234713" cy="3774633"/>
          </a:xfrm>
          <a:prstGeom prst="rect">
            <a:avLst/>
          </a:prstGeom>
        </p:spPr>
      </p:pic>
      <p:sp>
        <p:nvSpPr>
          <p:cNvPr id="6" name="文字方塊 5">
            <a:extLst>
              <a:ext uri="{FF2B5EF4-FFF2-40B4-BE49-F238E27FC236}">
                <a16:creationId xmlns:a16="http://schemas.microsoft.com/office/drawing/2014/main" id="{A54AD02E-3DE9-86A9-0371-A7AB82B8D279}"/>
              </a:ext>
            </a:extLst>
          </p:cNvPr>
          <p:cNvSpPr txBox="1"/>
          <p:nvPr/>
        </p:nvSpPr>
        <p:spPr>
          <a:xfrm>
            <a:off x="7714593" y="1817554"/>
            <a:ext cx="4193628" cy="3970318"/>
          </a:xfrm>
          <a:prstGeom prst="rect">
            <a:avLst/>
          </a:prstGeom>
          <a:noFill/>
        </p:spPr>
        <p:txBody>
          <a:bodyPr wrap="square">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make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是一個用於配置 </a:t>
            </a:r>
            <a:r>
              <a:rPr lang="en-US" altLang="zh-TW" sz="2800" dirty="0">
                <a:latin typeface="標楷體" panose="03000509000000000000" pitchFamily="65" charset="-120"/>
                <a:ea typeface="標楷體" panose="03000509000000000000" pitchFamily="65" charset="-120"/>
                <a:cs typeface="Times New Roman" panose="02020603050405020304" pitchFamily="18" charset="0"/>
              </a:rPr>
              <a:t>Linux </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內核的工具，它提供了一個文字界面，讓使用者可以方便地選擇內核功能和模塊。這個命令一般用於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sz="28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內核源碼目錄下，讓使用者可以自定義內核的編譯選項。</a:t>
            </a:r>
          </a:p>
        </p:txBody>
      </p:sp>
    </p:spTree>
    <p:extLst>
      <p:ext uri="{BB962C8B-B14F-4D97-AF65-F5344CB8AC3E}">
        <p14:creationId xmlns:p14="http://schemas.microsoft.com/office/powerpoint/2010/main" val="4264331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sp>
        <p:nvSpPr>
          <p:cNvPr id="4" name="文字方塊 3">
            <a:extLst>
              <a:ext uri="{FF2B5EF4-FFF2-40B4-BE49-F238E27FC236}">
                <a16:creationId xmlns:a16="http://schemas.microsoft.com/office/drawing/2014/main" id="{7F1728D0-D9AE-61DE-00BA-6DEFE19ECB4D}"/>
              </a:ext>
            </a:extLst>
          </p:cNvPr>
          <p:cNvSpPr txBox="1"/>
          <p:nvPr/>
        </p:nvSpPr>
        <p:spPr>
          <a:xfrm>
            <a:off x="7698152" y="1762789"/>
            <a:ext cx="4136294" cy="1200329"/>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燒寫設備樹檔到 </a:t>
            </a:r>
            <a:r>
              <a:rPr lang="en-US" altLang="zh-TW" dirty="0">
                <a:latin typeface="標楷體" panose="03000509000000000000" pitchFamily="65" charset="-120"/>
                <a:ea typeface="標楷體" panose="03000509000000000000" pitchFamily="65" charset="-120"/>
              </a:rPr>
              <a:t>EMMC </a:t>
            </a:r>
            <a:r>
              <a:rPr lang="zh-TW" altLang="en-US" dirty="0">
                <a:latin typeface="標楷體" panose="03000509000000000000" pitchFamily="65" charset="-120"/>
                <a:ea typeface="標楷體" panose="03000509000000000000" pitchFamily="65" charset="-120"/>
              </a:rPr>
              <a:t>上</a:t>
            </a:r>
            <a:endParaRPr lang="en-US" altLang="zh-TW" dirty="0">
              <a:latin typeface="標楷體" panose="03000509000000000000" pitchFamily="65" charset="-120"/>
              <a:ea typeface="標楷體" panose="03000509000000000000" pitchFamily="65" charset="-120"/>
            </a:endParaRPr>
          </a:p>
          <a:p>
            <a:r>
              <a:rPr lang="en-US" altLang="zh-TW" dirty="0"/>
              <a:t># </a:t>
            </a:r>
            <a:r>
              <a:rPr lang="en-US" altLang="zh-TW" dirty="0" err="1"/>
              <a:t>tftp</a:t>
            </a:r>
            <a:r>
              <a:rPr lang="en-US" altLang="zh-TW" dirty="0"/>
              <a:t> 41000000 exynos4412-fs4412.dtb </a:t>
            </a:r>
          </a:p>
          <a:p>
            <a:r>
              <a:rPr lang="en-US" altLang="zh-TW" dirty="0"/>
              <a:t># </a:t>
            </a:r>
            <a:r>
              <a:rPr lang="en-US" altLang="zh-TW" dirty="0" err="1"/>
              <a:t>movi</a:t>
            </a:r>
            <a:r>
              <a:rPr lang="en-US" altLang="zh-TW" dirty="0"/>
              <a:t> write </a:t>
            </a:r>
            <a:r>
              <a:rPr lang="en-US" altLang="zh-TW" dirty="0" err="1"/>
              <a:t>dtb</a:t>
            </a:r>
            <a:r>
              <a:rPr lang="en-US" altLang="zh-TW" dirty="0"/>
              <a:t> 41000000 </a:t>
            </a:r>
          </a:p>
          <a:p>
            <a:endParaRPr lang="zh-TW" altLang="en-US" dirty="0"/>
          </a:p>
        </p:txBody>
      </p:sp>
      <p:pic>
        <p:nvPicPr>
          <p:cNvPr id="8" name="內容版面配置區 4">
            <a:extLst>
              <a:ext uri="{FF2B5EF4-FFF2-40B4-BE49-F238E27FC236}">
                <a16:creationId xmlns:a16="http://schemas.microsoft.com/office/drawing/2014/main" id="{1DD10949-E7C3-AE3A-7B82-41C41D4B11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9" r="33994" b="31926"/>
          <a:stretch/>
        </p:blipFill>
        <p:spPr>
          <a:xfrm>
            <a:off x="771947" y="1690688"/>
            <a:ext cx="6226023" cy="3987380"/>
          </a:xfrm>
        </p:spPr>
      </p:pic>
    </p:spTree>
    <p:extLst>
      <p:ext uri="{BB962C8B-B14F-4D97-AF65-F5344CB8AC3E}">
        <p14:creationId xmlns:p14="http://schemas.microsoft.com/office/powerpoint/2010/main" val="174636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sp>
        <p:nvSpPr>
          <p:cNvPr id="4" name="文字方塊 3">
            <a:extLst>
              <a:ext uri="{FF2B5EF4-FFF2-40B4-BE49-F238E27FC236}">
                <a16:creationId xmlns:a16="http://schemas.microsoft.com/office/drawing/2014/main" id="{042D344C-CFA2-0530-3AF9-72804C1F5AC5}"/>
              </a:ext>
            </a:extLst>
          </p:cNvPr>
          <p:cNvSpPr txBox="1"/>
          <p:nvPr/>
        </p:nvSpPr>
        <p:spPr>
          <a:xfrm>
            <a:off x="7789640" y="1780374"/>
            <a:ext cx="3754660" cy="923330"/>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燒寫檔案系統映像檔到 </a:t>
            </a:r>
            <a:r>
              <a:rPr lang="en-US" altLang="zh-TW" dirty="0">
                <a:latin typeface="標楷體" panose="03000509000000000000" pitchFamily="65" charset="-120"/>
                <a:ea typeface="標楷體" panose="03000509000000000000" pitchFamily="65" charset="-120"/>
              </a:rPr>
              <a:t>EMMC </a:t>
            </a:r>
            <a:r>
              <a:rPr lang="zh-TW" altLang="en-US" dirty="0">
                <a:latin typeface="標楷體" panose="03000509000000000000" pitchFamily="65" charset="-120"/>
                <a:ea typeface="標楷體" panose="03000509000000000000" pitchFamily="65" charset="-120"/>
              </a:rPr>
              <a:t>上</a:t>
            </a:r>
          </a:p>
          <a:p>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tftp</a:t>
            </a:r>
            <a:r>
              <a:rPr lang="en-US" altLang="zh-TW" dirty="0">
                <a:latin typeface="Times New Roman" panose="02020603050405020304" pitchFamily="18" charset="0"/>
                <a:cs typeface="Times New Roman" panose="02020603050405020304" pitchFamily="18" charset="0"/>
              </a:rPr>
              <a:t> 41000000 </a:t>
            </a:r>
            <a:r>
              <a:rPr lang="en-US" altLang="zh-TW" dirty="0" err="1">
                <a:latin typeface="Times New Roman" panose="02020603050405020304" pitchFamily="18" charset="0"/>
                <a:cs typeface="Times New Roman" panose="02020603050405020304" pitchFamily="18" charset="0"/>
              </a:rPr>
              <a:t>ramdisk.img</a:t>
            </a:r>
            <a:r>
              <a:rPr lang="en-US" altLang="zh-TW" dirty="0">
                <a:latin typeface="Times New Roman" panose="02020603050405020304" pitchFamily="18" charset="0"/>
                <a:cs typeface="Times New Roman" panose="02020603050405020304" pitchFamily="18" charset="0"/>
              </a:rPr>
              <a:t> </a:t>
            </a:r>
          </a:p>
          <a:p>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movi</a:t>
            </a:r>
            <a:r>
              <a:rPr lang="en-US" altLang="zh-TW" dirty="0">
                <a:latin typeface="Times New Roman" panose="02020603050405020304" pitchFamily="18" charset="0"/>
                <a:cs typeface="Times New Roman" panose="02020603050405020304" pitchFamily="18" charset="0"/>
              </a:rPr>
              <a:t> write </a:t>
            </a:r>
            <a:r>
              <a:rPr lang="en-US" altLang="zh-TW" dirty="0" err="1">
                <a:latin typeface="Times New Roman" panose="02020603050405020304" pitchFamily="18" charset="0"/>
                <a:cs typeface="Times New Roman" panose="02020603050405020304" pitchFamily="18" charset="0"/>
              </a:rPr>
              <a:t>rootfs</a:t>
            </a:r>
            <a:r>
              <a:rPr lang="en-US" altLang="zh-TW" dirty="0">
                <a:latin typeface="Times New Roman" panose="02020603050405020304" pitchFamily="18" charset="0"/>
                <a:cs typeface="Times New Roman" panose="02020603050405020304" pitchFamily="18" charset="0"/>
              </a:rPr>
              <a:t> 41000000 300000</a:t>
            </a:r>
            <a:endParaRPr lang="zh-TW" altLang="en-US" dirty="0">
              <a:latin typeface="Times New Roman" panose="02020603050405020304" pitchFamily="18" charset="0"/>
              <a:cs typeface="Times New Roman" panose="02020603050405020304" pitchFamily="18" charset="0"/>
            </a:endParaRPr>
          </a:p>
        </p:txBody>
      </p:sp>
      <p:pic>
        <p:nvPicPr>
          <p:cNvPr id="8" name="內容版面配置區 6">
            <a:extLst>
              <a:ext uri="{FF2B5EF4-FFF2-40B4-BE49-F238E27FC236}">
                <a16:creationId xmlns:a16="http://schemas.microsoft.com/office/drawing/2014/main" id="{0F5E08C6-A7E8-B259-0D40-DB8BC670E9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657" b="32405"/>
          <a:stretch/>
        </p:blipFill>
        <p:spPr>
          <a:xfrm>
            <a:off x="647700" y="1690687"/>
            <a:ext cx="7009491" cy="4455135"/>
          </a:xfrm>
        </p:spPr>
      </p:pic>
    </p:spTree>
    <p:extLst>
      <p:ext uri="{BB962C8B-B14F-4D97-AF65-F5344CB8AC3E}">
        <p14:creationId xmlns:p14="http://schemas.microsoft.com/office/powerpoint/2010/main" val="1556671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D8B9514A-57C1-7AE1-8062-0C7F8854DE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657" r="34173" b="34549"/>
          <a:stretch/>
        </p:blipFill>
        <p:spPr>
          <a:xfrm>
            <a:off x="551235" y="1690688"/>
            <a:ext cx="6122127" cy="3759201"/>
          </a:xfrm>
        </p:spPr>
      </p:pic>
      <p:sp>
        <p:nvSpPr>
          <p:cNvPr id="4" name="文字方塊 3">
            <a:extLst>
              <a:ext uri="{FF2B5EF4-FFF2-40B4-BE49-F238E27FC236}">
                <a16:creationId xmlns:a16="http://schemas.microsoft.com/office/drawing/2014/main" id="{8CBCBC97-C62A-B64C-C81D-5650C8044EDE}"/>
              </a:ext>
            </a:extLst>
          </p:cNvPr>
          <p:cNvSpPr txBox="1"/>
          <p:nvPr/>
        </p:nvSpPr>
        <p:spPr>
          <a:xfrm>
            <a:off x="6855802" y="1690688"/>
            <a:ext cx="5101737" cy="2031325"/>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設置啟動參數</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從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EMMC</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模式自主啟動，脫離開發主機端的伺服器</a:t>
            </a:r>
            <a:r>
              <a:rPr lang="en-US" altLang="zh-TW" dirty="0">
                <a:latin typeface="標楷體" panose="03000509000000000000" pitchFamily="65" charset="-120"/>
                <a:ea typeface="標楷體" panose="03000509000000000000" pitchFamily="65" charset="-120"/>
              </a:rPr>
              <a:t>) </a:t>
            </a:r>
          </a:p>
          <a:p>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setenv</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bootcmd</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movi</a:t>
            </a:r>
            <a:r>
              <a:rPr lang="en-US" altLang="zh-TW" dirty="0">
                <a:latin typeface="Times New Roman" panose="02020603050405020304" pitchFamily="18" charset="0"/>
                <a:cs typeface="Times New Roman" panose="02020603050405020304" pitchFamily="18" charset="0"/>
              </a:rPr>
              <a:t> read kernel 41000000\;</a:t>
            </a:r>
            <a:r>
              <a:rPr lang="en-US" altLang="zh-TW" dirty="0" err="1">
                <a:latin typeface="Times New Roman" panose="02020603050405020304" pitchFamily="18" charset="0"/>
                <a:cs typeface="Times New Roman" panose="02020603050405020304" pitchFamily="18" charset="0"/>
              </a:rPr>
              <a:t>movi</a:t>
            </a:r>
            <a:r>
              <a:rPr lang="en-US" altLang="zh-TW" dirty="0">
                <a:latin typeface="Times New Roman" panose="02020603050405020304" pitchFamily="18" charset="0"/>
                <a:cs typeface="Times New Roman" panose="02020603050405020304" pitchFamily="18" charset="0"/>
              </a:rPr>
              <a:t> read </a:t>
            </a:r>
            <a:r>
              <a:rPr lang="en-US" altLang="zh-TW" dirty="0" err="1">
                <a:latin typeface="Times New Roman" panose="02020603050405020304" pitchFamily="18" charset="0"/>
                <a:cs typeface="Times New Roman" panose="02020603050405020304" pitchFamily="18" charset="0"/>
              </a:rPr>
              <a:t>dtb</a:t>
            </a:r>
            <a:r>
              <a:rPr lang="en-US" altLang="zh-TW" dirty="0">
                <a:latin typeface="Times New Roman" panose="02020603050405020304" pitchFamily="18" charset="0"/>
                <a:cs typeface="Times New Roman" panose="02020603050405020304" pitchFamily="18" charset="0"/>
              </a:rPr>
              <a:t> 42000000\;</a:t>
            </a:r>
            <a:r>
              <a:rPr lang="en-US" altLang="zh-TW" dirty="0" err="1">
                <a:latin typeface="Times New Roman" panose="02020603050405020304" pitchFamily="18" charset="0"/>
                <a:cs typeface="Times New Roman" panose="02020603050405020304" pitchFamily="18" charset="0"/>
              </a:rPr>
              <a:t>movi</a:t>
            </a:r>
            <a:r>
              <a:rPr lang="en-US" altLang="zh-TW" dirty="0">
                <a:latin typeface="Times New Roman" panose="02020603050405020304" pitchFamily="18" charset="0"/>
                <a:cs typeface="Times New Roman" panose="02020603050405020304" pitchFamily="18" charset="0"/>
              </a:rPr>
              <a:t> read </a:t>
            </a:r>
            <a:r>
              <a:rPr lang="en-US" altLang="zh-TW" dirty="0" err="1">
                <a:latin typeface="Times New Roman" panose="02020603050405020304" pitchFamily="18" charset="0"/>
                <a:cs typeface="Times New Roman" panose="02020603050405020304" pitchFamily="18" charset="0"/>
              </a:rPr>
              <a:t>rootfs</a:t>
            </a:r>
            <a:r>
              <a:rPr lang="en-US" altLang="zh-TW" dirty="0">
                <a:latin typeface="Times New Roman" panose="02020603050405020304" pitchFamily="18" charset="0"/>
                <a:cs typeface="Times New Roman" panose="02020603050405020304" pitchFamily="18" charset="0"/>
              </a:rPr>
              <a:t> 43000000 </a:t>
            </a:r>
          </a:p>
          <a:p>
            <a:r>
              <a:rPr lang="en-US" altLang="zh-TW" dirty="0">
                <a:latin typeface="Times New Roman" panose="02020603050405020304" pitchFamily="18" charset="0"/>
                <a:cs typeface="Times New Roman" panose="02020603050405020304" pitchFamily="18" charset="0"/>
              </a:rPr>
              <a:t>300000\;</a:t>
            </a:r>
            <a:r>
              <a:rPr lang="en-US" altLang="zh-TW" dirty="0" err="1">
                <a:latin typeface="Times New Roman" panose="02020603050405020304" pitchFamily="18" charset="0"/>
                <a:cs typeface="Times New Roman" panose="02020603050405020304" pitchFamily="18" charset="0"/>
              </a:rPr>
              <a:t>bootm</a:t>
            </a:r>
            <a:r>
              <a:rPr lang="en-US" altLang="zh-TW" dirty="0">
                <a:latin typeface="Times New Roman" panose="02020603050405020304" pitchFamily="18" charset="0"/>
                <a:cs typeface="Times New Roman" panose="02020603050405020304" pitchFamily="18" charset="0"/>
              </a:rPr>
              <a:t> 41000000 43000000 42000000 </a:t>
            </a:r>
          </a:p>
          <a:p>
            <a:r>
              <a:rPr lang="en-US" altLang="zh-TW" dirty="0">
                <a:latin typeface="Times New Roman" panose="02020603050405020304" pitchFamily="18" charset="0"/>
                <a:cs typeface="Times New Roman" panose="02020603050405020304" pitchFamily="18" charset="0"/>
              </a:rPr>
              <a:t>#setenv </a:t>
            </a:r>
            <a:r>
              <a:rPr lang="en-US" altLang="zh-TW" dirty="0" err="1">
                <a:latin typeface="Times New Roman" panose="02020603050405020304" pitchFamily="18" charset="0"/>
                <a:cs typeface="Times New Roman" panose="02020603050405020304" pitchFamily="18" charset="0"/>
              </a:rPr>
              <a:t>bootargs</a:t>
            </a:r>
            <a:r>
              <a:rPr lang="en-US" altLang="zh-TW" dirty="0">
                <a:latin typeface="Times New Roman" panose="02020603050405020304" pitchFamily="18" charset="0"/>
                <a:cs typeface="Times New Roman" panose="02020603050405020304" pitchFamily="18" charset="0"/>
              </a:rPr>
              <a:t> </a:t>
            </a:r>
          </a:p>
          <a:p>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saveenv</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289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44D7E-CBAD-4C54-691A-B30437514D74}"/>
              </a:ext>
            </a:extLst>
          </p:cNvPr>
          <p:cNvSpPr>
            <a:spLocks noGrp="1"/>
          </p:cNvSpPr>
          <p:nvPr>
            <p:ph type="title"/>
          </p:nvPr>
        </p:nvSpPr>
        <p:spPr/>
        <p:txBody>
          <a:bodyPr>
            <a:normAutofit/>
          </a:bodyPr>
          <a:lstStyle/>
          <a:p>
            <a:r>
              <a:rPr lang="en-US" altLang="zh-TW" sz="4000" dirty="0"/>
              <a:t>15.3</a:t>
            </a:r>
            <a:r>
              <a:rPr lang="zh-TW" altLang="en-US" sz="4000" dirty="0"/>
              <a:t> </a:t>
            </a:r>
            <a:r>
              <a:rPr lang="en-US" altLang="zh-TW" sz="4000" dirty="0" err="1"/>
              <a:t>Ramdisk</a:t>
            </a:r>
            <a:r>
              <a:rPr lang="en-US" altLang="zh-TW" sz="4000" dirty="0"/>
              <a:t> </a:t>
            </a:r>
            <a:r>
              <a:rPr lang="zh-TW" altLang="en-US" sz="4000" dirty="0"/>
              <a:t>根檔案系統映像檔的製作實驗</a:t>
            </a:r>
          </a:p>
        </p:txBody>
      </p:sp>
      <p:pic>
        <p:nvPicPr>
          <p:cNvPr id="5" name="內容版面配置區 4">
            <a:extLst>
              <a:ext uri="{FF2B5EF4-FFF2-40B4-BE49-F238E27FC236}">
                <a16:creationId xmlns:a16="http://schemas.microsoft.com/office/drawing/2014/main" id="{5784375F-226D-9EC0-5685-80742B468D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 r="33833" b="32846"/>
          <a:stretch/>
        </p:blipFill>
        <p:spPr>
          <a:xfrm>
            <a:off x="539261" y="1803213"/>
            <a:ext cx="6089871" cy="3906749"/>
          </a:xfrm>
        </p:spPr>
      </p:pic>
      <p:sp>
        <p:nvSpPr>
          <p:cNvPr id="3" name="文字方塊 2">
            <a:extLst>
              <a:ext uri="{FF2B5EF4-FFF2-40B4-BE49-F238E27FC236}">
                <a16:creationId xmlns:a16="http://schemas.microsoft.com/office/drawing/2014/main" id="{D9DEA4D3-B9B2-D5CF-B32D-F62A4491213F}"/>
              </a:ext>
            </a:extLst>
          </p:cNvPr>
          <p:cNvSpPr txBox="1"/>
          <p:nvPr/>
        </p:nvSpPr>
        <p:spPr>
          <a:xfrm>
            <a:off x="6629132" y="1803213"/>
            <a:ext cx="4724668"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重新啟動開發板，查看能否讓發展板獨立且正常地啟動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作業系統核心與根檔案系統。</a:t>
            </a:r>
          </a:p>
        </p:txBody>
      </p:sp>
    </p:spTree>
    <p:extLst>
      <p:ext uri="{BB962C8B-B14F-4D97-AF65-F5344CB8AC3E}">
        <p14:creationId xmlns:p14="http://schemas.microsoft.com/office/powerpoint/2010/main" val="3868112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518DE5-3E74-B379-B6DA-49D082D4493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實驗結果</a:t>
            </a:r>
            <a:r>
              <a:rPr lang="en-US" altLang="zh-TW" dirty="0">
                <a:latin typeface="標楷體" panose="03000509000000000000" pitchFamily="65" charset="-120"/>
                <a:ea typeface="標楷體" panose="03000509000000000000" pitchFamily="65" charset="-120"/>
              </a:rPr>
              <a:t>-15.2 </a:t>
            </a:r>
            <a:r>
              <a:rPr lang="zh-TW" altLang="en-US" dirty="0">
                <a:latin typeface="標楷體" panose="03000509000000000000" pitchFamily="65" charset="-120"/>
                <a:ea typeface="標楷體" panose="03000509000000000000" pitchFamily="65" charset="-120"/>
              </a:rPr>
              <a:t>根檔案系統開發實驗</a:t>
            </a:r>
          </a:p>
        </p:txBody>
      </p:sp>
      <p:pic>
        <p:nvPicPr>
          <p:cNvPr id="3" name="內容版面配置區 4">
            <a:extLst>
              <a:ext uri="{FF2B5EF4-FFF2-40B4-BE49-F238E27FC236}">
                <a16:creationId xmlns:a16="http://schemas.microsoft.com/office/drawing/2014/main" id="{36440E26-572A-A380-E266-F1253E7C5B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018" r="35467" b="31690"/>
          <a:stretch/>
        </p:blipFill>
        <p:spPr>
          <a:xfrm>
            <a:off x="903270" y="1884216"/>
            <a:ext cx="6580044" cy="4280278"/>
          </a:xfrm>
        </p:spPr>
      </p:pic>
      <p:sp>
        <p:nvSpPr>
          <p:cNvPr id="4" name="矩形 3">
            <a:extLst>
              <a:ext uri="{FF2B5EF4-FFF2-40B4-BE49-F238E27FC236}">
                <a16:creationId xmlns:a16="http://schemas.microsoft.com/office/drawing/2014/main" id="{E588A880-BBA4-17AB-8462-380B55B1664E}"/>
              </a:ext>
            </a:extLst>
          </p:cNvPr>
          <p:cNvSpPr/>
          <p:nvPr/>
        </p:nvSpPr>
        <p:spPr>
          <a:xfrm>
            <a:off x="903270" y="5456169"/>
            <a:ext cx="4132385" cy="6242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679004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518DE5-3E74-B379-B6DA-49D082D44937}"/>
              </a:ext>
            </a:extLst>
          </p:cNvPr>
          <p:cNvSpPr>
            <a:spLocks noGrp="1"/>
          </p:cNvSpPr>
          <p:nvPr>
            <p:ph type="title"/>
          </p:nvPr>
        </p:nvSpPr>
        <p:spPr>
          <a:xfrm>
            <a:off x="713974" y="479425"/>
            <a:ext cx="10515600" cy="1325563"/>
          </a:xfrm>
        </p:spPr>
        <p:txBody>
          <a:bodyPr/>
          <a:lstStyle/>
          <a:p>
            <a:r>
              <a:rPr lang="zh-TW" altLang="en-US" dirty="0">
                <a:latin typeface="標楷體" panose="03000509000000000000" pitchFamily="65" charset="-120"/>
                <a:ea typeface="標楷體" panose="03000509000000000000" pitchFamily="65" charset="-120"/>
              </a:rPr>
              <a:t>實驗結果</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Ramdisk</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根檔案系統映像檔的製作實驗</a:t>
            </a:r>
          </a:p>
        </p:txBody>
      </p:sp>
      <p:pic>
        <p:nvPicPr>
          <p:cNvPr id="4" name="內容版面配置區 4">
            <a:extLst>
              <a:ext uri="{FF2B5EF4-FFF2-40B4-BE49-F238E27FC236}">
                <a16:creationId xmlns:a16="http://schemas.microsoft.com/office/drawing/2014/main" id="{F126ADD5-7F5D-E6A6-68BD-E19576F801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 r="33833" b="32846"/>
          <a:stretch/>
        </p:blipFill>
        <p:spPr>
          <a:xfrm>
            <a:off x="537510" y="2146618"/>
            <a:ext cx="6596765" cy="4231957"/>
          </a:xfrm>
        </p:spPr>
      </p:pic>
      <p:sp>
        <p:nvSpPr>
          <p:cNvPr id="6" name="矩形 5">
            <a:extLst>
              <a:ext uri="{FF2B5EF4-FFF2-40B4-BE49-F238E27FC236}">
                <a16:creationId xmlns:a16="http://schemas.microsoft.com/office/drawing/2014/main" id="{DFFD0C67-5554-3729-5CC6-33DBB0B9677A}"/>
              </a:ext>
            </a:extLst>
          </p:cNvPr>
          <p:cNvSpPr/>
          <p:nvPr/>
        </p:nvSpPr>
        <p:spPr>
          <a:xfrm>
            <a:off x="537510" y="5535299"/>
            <a:ext cx="6596765" cy="8432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665971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611848-FA99-0DD1-E855-6F608BAB79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請用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dirty="0">
                <a:latin typeface="標楷體" panose="03000509000000000000" pitchFamily="65" charset="-120"/>
                <a:ea typeface="標楷體" panose="03000509000000000000" pitchFamily="65" charset="-120"/>
              </a:rPr>
              <a:t>實作圖解的方式說明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工具箱的其它功能選項</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內容版面配置區 4" descr="一張含有 文字, 電子產品, 螢幕擷取畫面, 陳列 的圖片&#10;&#10;自動產生的描述">
            <a:extLst>
              <a:ext uri="{FF2B5EF4-FFF2-40B4-BE49-F238E27FC236}">
                <a16:creationId xmlns:a16="http://schemas.microsoft.com/office/drawing/2014/main" id="{7A3EA183-CF72-6D2A-05DD-363A6FB1002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43" r="24507"/>
          <a:stretch/>
        </p:blipFill>
        <p:spPr>
          <a:xfrm>
            <a:off x="509427" y="1932685"/>
            <a:ext cx="5305746" cy="4033960"/>
          </a:xfrm>
        </p:spPr>
      </p:pic>
      <p:sp>
        <p:nvSpPr>
          <p:cNvPr id="6" name="文字方塊 5">
            <a:extLst>
              <a:ext uri="{FF2B5EF4-FFF2-40B4-BE49-F238E27FC236}">
                <a16:creationId xmlns:a16="http://schemas.microsoft.com/office/drawing/2014/main" id="{AD35860C-7259-FF27-8EA8-1AFDF2B8F8A9}"/>
              </a:ext>
            </a:extLst>
          </p:cNvPr>
          <p:cNvSpPr txBox="1"/>
          <p:nvPr/>
        </p:nvSpPr>
        <p:spPr>
          <a:xfrm>
            <a:off x="5815173" y="1690688"/>
            <a:ext cx="6709025" cy="4708981"/>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rPr>
              <a:t>存檔工具 </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Archival</a:t>
            </a:r>
            <a:r>
              <a:rPr lang="en-US" altLang="zh-TW" sz="2000" b="1" dirty="0">
                <a:latin typeface="標楷體" panose="03000509000000000000" pitchFamily="65" charset="-120"/>
                <a:ea typeface="標楷體" panose="03000509000000000000" pitchFamily="65" charset="-120"/>
              </a:rPr>
              <a:t> </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Utilities</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用於創建和管理存檔文件的工具（例如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tar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gzip</a:t>
            </a:r>
            <a:r>
              <a:rPr lang="zh-TW" altLang="en-US" sz="2000" dirty="0">
                <a:latin typeface="標楷體" panose="03000509000000000000" pitchFamily="65" charset="-120"/>
                <a:ea typeface="標楷體" panose="03000509000000000000" pitchFamily="65" charset="-120"/>
              </a:rPr>
              <a:t>）。</a:t>
            </a:r>
          </a:p>
          <a:p>
            <a:r>
              <a:rPr lang="zh-TW" altLang="en-US" sz="2000" b="1" dirty="0">
                <a:latin typeface="標楷體" panose="03000509000000000000" pitchFamily="65" charset="-120"/>
                <a:ea typeface="標楷體" panose="03000509000000000000" pitchFamily="65" charset="-120"/>
              </a:rPr>
              <a:t>核心工具 </a:t>
            </a:r>
            <a:r>
              <a:rPr lang="en-US" altLang="zh-TW" sz="2000" b="1" dirty="0" err="1">
                <a:latin typeface="Times New Roman" panose="02020603050405020304" pitchFamily="18" charset="0"/>
                <a:ea typeface="標楷體" panose="03000509000000000000" pitchFamily="65" charset="-120"/>
                <a:cs typeface="Times New Roman" panose="02020603050405020304" pitchFamily="18" charset="0"/>
              </a:rPr>
              <a:t>Coreutils</a:t>
            </a: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基本的文件和文本處理工具（例如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cp</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mv</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echo</a:t>
            </a:r>
            <a:r>
              <a:rPr lang="zh-TW" altLang="en-US" sz="2000" dirty="0">
                <a:latin typeface="標楷體" panose="03000509000000000000" pitchFamily="65" charset="-120"/>
                <a:ea typeface="標楷體" panose="03000509000000000000" pitchFamily="65" charset="-120"/>
              </a:rPr>
              <a:t>）。</a:t>
            </a:r>
          </a:p>
          <a:p>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控制台工具 </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Console</a:t>
            </a:r>
            <a:r>
              <a:rPr lang="en-US" altLang="zh-TW" sz="2000" b="1" dirty="0">
                <a:latin typeface="標楷體" panose="03000509000000000000" pitchFamily="65" charset="-120"/>
                <a:ea typeface="標楷體" panose="03000509000000000000" pitchFamily="65" charset="-120"/>
              </a:rPr>
              <a:t> </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Utilities</a:t>
            </a:r>
          </a:p>
          <a:p>
            <a:r>
              <a:rPr lang="zh-TW" altLang="en-US" sz="2000" dirty="0">
                <a:latin typeface="標楷體" panose="03000509000000000000" pitchFamily="65" charset="-120"/>
                <a:ea typeface="標楷體" panose="03000509000000000000" pitchFamily="65" charset="-120"/>
              </a:rPr>
              <a:t>與控制台操作相關的工具（例如 </a:t>
            </a:r>
            <a:r>
              <a:rPr lang="en-US" altLang="zh-TW" sz="2000" dirty="0">
                <a:latin typeface="標楷體" panose="03000509000000000000" pitchFamily="65" charset="-120"/>
                <a:ea typeface="標楷體" panose="03000509000000000000" pitchFamily="65" charset="-120"/>
              </a:rPr>
              <a:t>clear</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reset</a:t>
            </a:r>
            <a:r>
              <a:rPr lang="zh-TW" altLang="en-US" sz="2000" dirty="0">
                <a:latin typeface="標楷體" panose="03000509000000000000" pitchFamily="65" charset="-120"/>
                <a:ea typeface="標楷體" panose="03000509000000000000" pitchFamily="65" charset="-120"/>
              </a:rPr>
              <a:t>）。</a:t>
            </a:r>
          </a:p>
          <a:p>
            <a:r>
              <a:rPr lang="en-US" altLang="zh-TW" sz="2000" dirty="0">
                <a:latin typeface="標楷體" panose="03000509000000000000" pitchFamily="65" charset="-120"/>
                <a:ea typeface="標楷體" panose="03000509000000000000" pitchFamily="65" charset="-120"/>
              </a:rPr>
              <a: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Debian</a:t>
            </a:r>
            <a:r>
              <a:rPr lang="en-US" altLang="zh-TW" sz="2000" b="1" dirty="0">
                <a:latin typeface="標楷體" panose="03000509000000000000" pitchFamily="65" charset="-120"/>
                <a:ea typeface="標楷體" panose="03000509000000000000" pitchFamily="65" charset="-120"/>
              </a:rPr>
              <a:t> </a:t>
            </a:r>
            <a:r>
              <a:rPr lang="zh-TW" altLang="en-US" sz="2000" b="1" dirty="0">
                <a:latin typeface="標楷體" panose="03000509000000000000" pitchFamily="65" charset="-120"/>
                <a:ea typeface="標楷體" panose="03000509000000000000" pitchFamily="65" charset="-120"/>
              </a:rPr>
              <a:t>工具 </a:t>
            </a:r>
            <a:r>
              <a:rPr lang="en-US" altLang="zh-TW" sz="2000" b="1" dirty="0">
                <a:latin typeface="標楷體" panose="03000509000000000000" pitchFamily="65" charset="-120"/>
                <a:ea typeface="標楷體" panose="03000509000000000000" pitchFamily="65" charset="-120"/>
              </a:rPr>
              <a: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Debian</a:t>
            </a:r>
            <a:r>
              <a:rPr lang="en-US" altLang="zh-TW" sz="2000" b="1" dirty="0">
                <a:latin typeface="標楷體" panose="03000509000000000000" pitchFamily="65" charset="-120"/>
                <a:ea typeface="標楷體" panose="03000509000000000000" pitchFamily="65" charset="-120"/>
              </a:rPr>
              <a:t> </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Utilities</a:t>
            </a:r>
            <a:r>
              <a:rPr lang="en-US" altLang="zh-TW" sz="2000" b="1" dirty="0">
                <a:latin typeface="標楷體" panose="03000509000000000000" pitchFamily="65" charset="-120"/>
                <a:ea typeface="標楷體" panose="03000509000000000000" pitchFamily="65" charset="-120"/>
              </a:rPr>
              <a:t>)</a:t>
            </a:r>
          </a:p>
          <a:p>
            <a:r>
              <a:rPr lang="zh-TW" altLang="en-US" sz="2000" dirty="0">
                <a:latin typeface="標楷體" panose="03000509000000000000" pitchFamily="65" charset="-120"/>
                <a:ea typeface="標楷體" panose="03000509000000000000" pitchFamily="65" charset="-120"/>
              </a:rPr>
              <a:t>特定於 </a:t>
            </a:r>
            <a:r>
              <a:rPr lang="en-US" altLang="zh-TW" sz="2000" dirty="0">
                <a:latin typeface="標楷體" panose="03000509000000000000" pitchFamily="65" charset="-120"/>
                <a:ea typeface="標楷體" panose="03000509000000000000" pitchFamily="65" charset="-120"/>
              </a:rPr>
              <a:t>Debian </a:t>
            </a:r>
            <a:r>
              <a:rPr lang="zh-TW" altLang="en-US" sz="2000" dirty="0">
                <a:latin typeface="標楷體" panose="03000509000000000000" pitchFamily="65" charset="-120"/>
                <a:ea typeface="標楷體" panose="03000509000000000000" pitchFamily="65" charset="-120"/>
              </a:rPr>
              <a:t>系統的工具（例如 </a:t>
            </a:r>
            <a:r>
              <a:rPr lang="en-US" altLang="zh-TW" sz="2000" dirty="0" err="1">
                <a:latin typeface="標楷體" panose="03000509000000000000" pitchFamily="65" charset="-120"/>
                <a:ea typeface="標楷體" panose="03000509000000000000" pitchFamily="65" charset="-120"/>
              </a:rPr>
              <a:t>dpkg</a:t>
            </a:r>
            <a:r>
              <a:rPr lang="en-US" altLang="zh-TW" sz="2000" dirty="0">
                <a:latin typeface="標楷體" panose="03000509000000000000" pitchFamily="65" charset="-120"/>
                <a:ea typeface="標楷體" panose="03000509000000000000" pitchFamily="65" charset="-120"/>
              </a:rPr>
              <a:t>-deb</a:t>
            </a:r>
            <a:r>
              <a:rPr lang="zh-TW" altLang="en-US" sz="2000" dirty="0">
                <a:latin typeface="標楷體" panose="03000509000000000000" pitchFamily="65" charset="-120"/>
                <a:ea typeface="標楷體" panose="03000509000000000000" pitchFamily="65" charset="-120"/>
              </a:rPr>
              <a:t>）。</a:t>
            </a:r>
          </a:p>
          <a:p>
            <a:r>
              <a:rPr lang="zh-TW" altLang="en-US" sz="2000" b="1" dirty="0">
                <a:latin typeface="標楷體" panose="03000509000000000000" pitchFamily="65" charset="-120"/>
                <a:ea typeface="標楷體" panose="03000509000000000000" pitchFamily="65" charset="-120"/>
              </a:rPr>
              <a:t>編輯器 </a:t>
            </a:r>
            <a:r>
              <a:rPr lang="en-US" altLang="zh-TW" sz="2000" b="1" dirty="0">
                <a:latin typeface="標楷體" panose="03000509000000000000" pitchFamily="65" charset="-120"/>
                <a:ea typeface="標楷體" panose="03000509000000000000" pitchFamily="65" charset="-120"/>
              </a:rPr>
              <a: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Editors</a:t>
            </a:r>
            <a:r>
              <a:rPr lang="en-US" altLang="zh-TW" sz="2000" b="1" dirty="0">
                <a:latin typeface="標楷體" panose="03000509000000000000" pitchFamily="65" charset="-120"/>
                <a:ea typeface="標楷體" panose="03000509000000000000" pitchFamily="65" charset="-120"/>
              </a:rPr>
              <a:t>)</a:t>
            </a:r>
          </a:p>
          <a:p>
            <a:r>
              <a:rPr lang="zh-TW" altLang="en-US" sz="2000" dirty="0">
                <a:latin typeface="標楷體" panose="03000509000000000000" pitchFamily="65" charset="-120"/>
                <a:ea typeface="標楷體" panose="03000509000000000000" pitchFamily="65" charset="-120"/>
              </a:rPr>
              <a:t>基本的文本編輯器（例如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vi</a:t>
            </a:r>
            <a:r>
              <a:rPr lang="zh-TW" altLang="en-US" sz="2000" dirty="0">
                <a:latin typeface="標楷體" panose="03000509000000000000" pitchFamily="65" charset="-120"/>
                <a:ea typeface="標楷體" panose="03000509000000000000" pitchFamily="65" charset="-120"/>
              </a:rPr>
              <a:t>）。</a:t>
            </a:r>
          </a:p>
          <a:p>
            <a:r>
              <a:rPr lang="zh-TW" altLang="en-US" sz="2000" b="1" dirty="0">
                <a:latin typeface="標楷體" panose="03000509000000000000" pitchFamily="65" charset="-120"/>
                <a:ea typeface="標楷體" panose="03000509000000000000" pitchFamily="65" charset="-120"/>
              </a:rPr>
              <a:t>查找工具 </a:t>
            </a:r>
            <a:r>
              <a:rPr lang="en-US" altLang="zh-TW" sz="2000" b="1" dirty="0">
                <a:latin typeface="標楷體" panose="03000509000000000000" pitchFamily="65" charset="-120"/>
                <a:ea typeface="標楷體" panose="03000509000000000000" pitchFamily="65" charset="-120"/>
              </a:rPr>
              <a: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Finding Utilities</a:t>
            </a:r>
            <a:r>
              <a:rPr lang="en-US" altLang="zh-TW" sz="2000" b="1" dirty="0">
                <a:latin typeface="標楷體" panose="03000509000000000000" pitchFamily="65" charset="-120"/>
                <a:ea typeface="標楷體" panose="03000509000000000000" pitchFamily="65" charset="-120"/>
              </a:rPr>
              <a:t>)</a:t>
            </a:r>
          </a:p>
          <a:p>
            <a:r>
              <a:rPr lang="zh-TW" altLang="en-US" sz="2000" dirty="0">
                <a:latin typeface="標楷體" panose="03000509000000000000" pitchFamily="65" charset="-120"/>
                <a:ea typeface="標楷體" panose="03000509000000000000" pitchFamily="65" charset="-120"/>
              </a:rPr>
              <a:t>用於搜索文件和目錄的工具（例如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find</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grep</a:t>
            </a:r>
            <a:r>
              <a:rPr lang="zh-TW" altLang="en-US" sz="2000" dirty="0">
                <a:latin typeface="標楷體" panose="03000509000000000000" pitchFamily="65" charset="-120"/>
                <a:ea typeface="標楷體" panose="03000509000000000000" pitchFamily="65" charset="-120"/>
              </a:rPr>
              <a:t>）。</a:t>
            </a:r>
          </a:p>
          <a:p>
            <a:r>
              <a:rPr lang="zh-TW" altLang="en-US" sz="2000" b="1" dirty="0">
                <a:latin typeface="標楷體" panose="03000509000000000000" pitchFamily="65" charset="-120"/>
                <a:ea typeface="標楷體" panose="03000509000000000000" pitchFamily="65" charset="-120"/>
              </a:rPr>
              <a:t>初始化工具 </a:t>
            </a:r>
            <a:r>
              <a:rPr lang="en-US" altLang="zh-TW" sz="2000" b="1" dirty="0">
                <a:latin typeface="標楷體" panose="03000509000000000000" pitchFamily="65" charset="-120"/>
                <a:ea typeface="標楷體" panose="03000509000000000000" pitchFamily="65" charset="-120"/>
              </a:rPr>
              <a: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Init Utilities</a:t>
            </a:r>
            <a:r>
              <a:rPr lang="en-US" altLang="zh-TW" sz="2000" b="1" dirty="0">
                <a:latin typeface="標楷體" panose="03000509000000000000" pitchFamily="65" charset="-120"/>
                <a:ea typeface="標楷體" panose="03000509000000000000" pitchFamily="65" charset="-120"/>
              </a:rPr>
              <a:t>)</a:t>
            </a:r>
          </a:p>
          <a:p>
            <a:r>
              <a:rPr lang="zh-TW" altLang="en-US" sz="2000" dirty="0">
                <a:latin typeface="標楷體" panose="03000509000000000000" pitchFamily="65" charset="-120"/>
                <a:ea typeface="標楷體" panose="03000509000000000000" pitchFamily="65" charset="-120"/>
              </a:rPr>
              <a:t>初始化和關機腳本及工具（例如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init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shutdown</a:t>
            </a:r>
            <a:r>
              <a:rPr lang="zh-TW" altLang="en-US" sz="2000" dirty="0">
                <a:latin typeface="標楷體" panose="03000509000000000000" pitchFamily="65" charset="-120"/>
                <a:ea typeface="標楷體" panose="03000509000000000000" pitchFamily="65" charset="-120"/>
              </a:rPr>
              <a:t>）</a:t>
            </a:r>
            <a:r>
              <a:rPr lang="zh-TW" altLang="en-US" sz="2000" dirty="0"/>
              <a:t>。</a:t>
            </a:r>
          </a:p>
        </p:txBody>
      </p:sp>
    </p:spTree>
    <p:extLst>
      <p:ext uri="{BB962C8B-B14F-4D97-AF65-F5344CB8AC3E}">
        <p14:creationId xmlns:p14="http://schemas.microsoft.com/office/powerpoint/2010/main" val="2557705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A14F7-81B8-3301-AC9B-77A655962C2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請用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dirty="0">
                <a:latin typeface="標楷體" panose="03000509000000000000" pitchFamily="65" charset="-120"/>
                <a:ea typeface="標楷體" panose="03000509000000000000" pitchFamily="65" charset="-120"/>
              </a:rPr>
              <a:t>實作圖解的方式說明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工具箱的其它功能選項</a:t>
            </a:r>
            <a:r>
              <a:rPr lang="en-US" altLang="zh-TW" dirty="0">
                <a:latin typeface="標楷體" panose="03000509000000000000" pitchFamily="65" charset="-120"/>
                <a:ea typeface="標楷體" panose="03000509000000000000" pitchFamily="65" charset="-120"/>
              </a:rPr>
              <a:t>?</a:t>
            </a:r>
            <a:endParaRPr lang="zh-TW" altLang="en-US" dirty="0"/>
          </a:p>
        </p:txBody>
      </p:sp>
      <p:sp>
        <p:nvSpPr>
          <p:cNvPr id="3" name="內容版面配置區 2">
            <a:extLst>
              <a:ext uri="{FF2B5EF4-FFF2-40B4-BE49-F238E27FC236}">
                <a16:creationId xmlns:a16="http://schemas.microsoft.com/office/drawing/2014/main" id="{937B64B8-862A-8AFB-E1FC-D99B95044C76}"/>
              </a:ext>
            </a:extLst>
          </p:cNvPr>
          <p:cNvSpPr>
            <a:spLocks noGrp="1"/>
          </p:cNvSpPr>
          <p:nvPr>
            <p:ph idx="1"/>
          </p:nvPr>
        </p:nvSpPr>
        <p:spPr>
          <a:xfrm>
            <a:off x="6499260" y="1695528"/>
            <a:ext cx="5814123" cy="4438241"/>
          </a:xfrm>
        </p:spPr>
        <p:txBody>
          <a:bodyPr>
            <a:noAutofit/>
          </a:bodyPr>
          <a:lstStyle/>
          <a:p>
            <a:pPr marL="0" indent="0">
              <a:buNone/>
            </a:pPr>
            <a:r>
              <a:rPr lang="zh-TW" altLang="en-US" sz="2000" b="1" dirty="0">
                <a:latin typeface="標楷體" panose="03000509000000000000" pitchFamily="65" charset="-120"/>
                <a:ea typeface="標楷體" panose="03000509000000000000" pitchFamily="65" charset="-120"/>
              </a:rPr>
              <a:t>登入</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密碼管理工具 </a:t>
            </a:r>
            <a:r>
              <a:rPr lang="en-US" altLang="zh-TW" sz="2000" b="1" dirty="0">
                <a:latin typeface="標楷體" panose="03000509000000000000" pitchFamily="65" charset="-120"/>
                <a:ea typeface="標楷體" panose="03000509000000000000" pitchFamily="65" charset="-120"/>
              </a:rPr>
              <a:t>(Login/Password Management Utilities)-</a:t>
            </a:r>
            <a:r>
              <a:rPr lang="zh-TW" altLang="en-US" sz="2000" dirty="0">
                <a:latin typeface="標楷體" panose="03000509000000000000" pitchFamily="65" charset="-120"/>
                <a:ea typeface="標楷體" panose="03000509000000000000" pitchFamily="65" charset="-120"/>
              </a:rPr>
              <a:t>用於管理用戶登入和密碼的工具。</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login: </a:t>
            </a:r>
            <a:r>
              <a:rPr lang="zh-TW" altLang="en-US" sz="2000" dirty="0">
                <a:latin typeface="標楷體" panose="03000509000000000000" pitchFamily="65" charset="-120"/>
                <a:ea typeface="標楷體" panose="03000509000000000000" pitchFamily="65" charset="-120"/>
              </a:rPr>
              <a:t>用於用戶登錄系統。</a:t>
            </a:r>
          </a:p>
          <a:p>
            <a:pPr marL="0" indent="0">
              <a:buNone/>
            </a:pPr>
            <a:r>
              <a:rPr lang="en-US" altLang="zh-TW" sz="2000" dirty="0">
                <a:latin typeface="標楷體" panose="03000509000000000000" pitchFamily="65" charset="-120"/>
                <a:ea typeface="標楷體" panose="03000509000000000000" pitchFamily="65" charset="-120"/>
              </a:rPr>
              <a:t>passwd: </a:t>
            </a:r>
            <a:r>
              <a:rPr lang="zh-TW" altLang="en-US" sz="2000" dirty="0">
                <a:latin typeface="標楷體" panose="03000509000000000000" pitchFamily="65" charset="-120"/>
                <a:ea typeface="標楷體" panose="03000509000000000000" pitchFamily="65" charset="-120"/>
              </a:rPr>
              <a:t>用於更改用戶密碼。</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b="1" dirty="0">
                <a:latin typeface="標楷體" panose="03000509000000000000" pitchFamily="65" charset="-120"/>
                <a:ea typeface="標楷體" panose="03000509000000000000" pitchFamily="65" charset="-120"/>
              </a:rPr>
              <a:t>Linux Ext2 </a:t>
            </a:r>
            <a:r>
              <a:rPr lang="zh-TW" altLang="en-US" sz="2000" b="1" dirty="0">
                <a:latin typeface="標楷體" panose="03000509000000000000" pitchFamily="65" charset="-120"/>
                <a:ea typeface="標楷體" panose="03000509000000000000" pitchFamily="65" charset="-120"/>
              </a:rPr>
              <a:t>文件系統工具 </a:t>
            </a:r>
            <a:r>
              <a:rPr lang="en-US" altLang="zh-TW" sz="2000" b="1" dirty="0">
                <a:latin typeface="標楷體" panose="03000509000000000000" pitchFamily="65" charset="-120"/>
                <a:ea typeface="標楷體" panose="03000509000000000000" pitchFamily="65" charset="-120"/>
              </a:rPr>
              <a:t>(Linux Ext2 FS Progs)</a:t>
            </a:r>
          </a:p>
          <a:p>
            <a:pPr marL="0" indent="0">
              <a:buNone/>
            </a:pP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管理 </a:t>
            </a:r>
            <a:r>
              <a:rPr lang="en-US" altLang="zh-TW" sz="2000" dirty="0">
                <a:latin typeface="標楷體" panose="03000509000000000000" pitchFamily="65" charset="-120"/>
                <a:ea typeface="標楷體" panose="03000509000000000000" pitchFamily="65" charset="-120"/>
              </a:rPr>
              <a:t>ext2 </a:t>
            </a:r>
            <a:r>
              <a:rPr lang="zh-TW" altLang="en-US" sz="2000" dirty="0">
                <a:latin typeface="標楷體" panose="03000509000000000000" pitchFamily="65" charset="-120"/>
                <a:ea typeface="標楷體" panose="03000509000000000000" pitchFamily="65" charset="-120"/>
              </a:rPr>
              <a:t>文件系統的工具。</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mkfs.ext2: </a:t>
            </a:r>
            <a:r>
              <a:rPr lang="zh-TW" altLang="en-US" sz="2000" dirty="0">
                <a:latin typeface="標楷體" panose="03000509000000000000" pitchFamily="65" charset="-120"/>
                <a:ea typeface="標楷體" panose="03000509000000000000" pitchFamily="65" charset="-120"/>
              </a:rPr>
              <a:t>創建 </a:t>
            </a:r>
            <a:r>
              <a:rPr lang="en-US" altLang="zh-TW" sz="2000" dirty="0">
                <a:latin typeface="標楷體" panose="03000509000000000000" pitchFamily="65" charset="-120"/>
                <a:ea typeface="標楷體" panose="03000509000000000000" pitchFamily="65" charset="-120"/>
              </a:rPr>
              <a:t>ext2 </a:t>
            </a:r>
            <a:r>
              <a:rPr lang="zh-TW" altLang="en-US" sz="2000" dirty="0">
                <a:latin typeface="標楷體" panose="03000509000000000000" pitchFamily="65" charset="-120"/>
                <a:ea typeface="標楷體" panose="03000509000000000000" pitchFamily="65" charset="-120"/>
              </a:rPr>
              <a:t>文件系統。</a:t>
            </a:r>
          </a:p>
          <a:p>
            <a:pPr marL="0" indent="0">
              <a:buNone/>
            </a:pPr>
            <a:r>
              <a:rPr lang="en-US" altLang="zh-TW" sz="2000" dirty="0">
                <a:latin typeface="標楷體" panose="03000509000000000000" pitchFamily="65" charset="-120"/>
                <a:ea typeface="標楷體" panose="03000509000000000000" pitchFamily="65" charset="-120"/>
              </a:rPr>
              <a:t>fsck.ext2: </a:t>
            </a:r>
            <a:r>
              <a:rPr lang="zh-TW" altLang="en-US" sz="2000" dirty="0">
                <a:latin typeface="標楷體" panose="03000509000000000000" pitchFamily="65" charset="-120"/>
                <a:ea typeface="標楷體" panose="03000509000000000000" pitchFamily="65" charset="-120"/>
              </a:rPr>
              <a:t>檢查和修復 </a:t>
            </a:r>
            <a:r>
              <a:rPr lang="en-US" altLang="zh-TW" sz="2000" dirty="0">
                <a:latin typeface="標楷體" panose="03000509000000000000" pitchFamily="65" charset="-120"/>
                <a:ea typeface="標楷體" panose="03000509000000000000" pitchFamily="65" charset="-120"/>
              </a:rPr>
              <a:t>ext2 </a:t>
            </a:r>
            <a:r>
              <a:rPr lang="zh-TW" altLang="en-US" sz="2000" dirty="0">
                <a:latin typeface="標楷體" panose="03000509000000000000" pitchFamily="65" charset="-120"/>
                <a:ea typeface="標楷體" panose="03000509000000000000" pitchFamily="65" charset="-120"/>
              </a:rPr>
              <a:t>文件系統。</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b="1" dirty="0">
                <a:latin typeface="標楷體" panose="03000509000000000000" pitchFamily="65" charset="-120"/>
                <a:ea typeface="標楷體" panose="03000509000000000000" pitchFamily="65" charset="-120"/>
              </a:rPr>
              <a:t>Linux </a:t>
            </a:r>
            <a:r>
              <a:rPr lang="zh-TW" altLang="en-US" sz="2000" b="1" dirty="0">
                <a:latin typeface="標楷體" panose="03000509000000000000" pitchFamily="65" charset="-120"/>
                <a:ea typeface="標楷體" panose="03000509000000000000" pitchFamily="65" charset="-120"/>
              </a:rPr>
              <a:t>模塊工具 </a:t>
            </a:r>
            <a:r>
              <a:rPr lang="en-US" altLang="zh-TW" sz="2000" b="1" dirty="0">
                <a:latin typeface="標楷體" panose="03000509000000000000" pitchFamily="65" charset="-120"/>
                <a:ea typeface="標楷體" panose="03000509000000000000" pitchFamily="65" charset="-120"/>
              </a:rPr>
              <a:t>(Linux Module Utilities)</a:t>
            </a:r>
          </a:p>
          <a:p>
            <a:pPr marL="0" indent="0">
              <a:buNone/>
            </a:pPr>
            <a:r>
              <a:rPr lang="zh-TW" altLang="en-US" sz="2000" dirty="0">
                <a:latin typeface="標楷體" panose="03000509000000000000" pitchFamily="65" charset="-120"/>
                <a:ea typeface="標楷體" panose="03000509000000000000" pitchFamily="65" charset="-120"/>
              </a:rPr>
              <a:t>管理 </a:t>
            </a:r>
            <a:r>
              <a:rPr lang="en-US" altLang="zh-TW" sz="2000" dirty="0">
                <a:latin typeface="標楷體" panose="03000509000000000000" pitchFamily="65" charset="-120"/>
                <a:ea typeface="標楷體" panose="03000509000000000000" pitchFamily="65" charset="-120"/>
              </a:rPr>
              <a:t>Linux </a:t>
            </a:r>
            <a:r>
              <a:rPr lang="zh-TW" altLang="en-US" sz="2000" dirty="0">
                <a:latin typeface="標楷體" panose="03000509000000000000" pitchFamily="65" charset="-120"/>
                <a:ea typeface="標楷體" panose="03000509000000000000" pitchFamily="65" charset="-120"/>
              </a:rPr>
              <a:t>核心模塊的工具。</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err="1">
                <a:latin typeface="標楷體" panose="03000509000000000000" pitchFamily="65" charset="-120"/>
                <a:ea typeface="標楷體" panose="03000509000000000000" pitchFamily="65" charset="-120"/>
              </a:rPr>
              <a:t>insmod</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加載內核模塊。</a:t>
            </a:r>
          </a:p>
          <a:p>
            <a:pPr marL="0" indent="0">
              <a:buNone/>
            </a:pPr>
            <a:r>
              <a:rPr lang="en-US" altLang="zh-TW" sz="2000" dirty="0" err="1">
                <a:latin typeface="標楷體" panose="03000509000000000000" pitchFamily="65" charset="-120"/>
                <a:ea typeface="標楷體" panose="03000509000000000000" pitchFamily="65" charset="-120"/>
              </a:rPr>
              <a:t>rmmod</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卸載內核模塊。</a:t>
            </a:r>
            <a:endParaRPr lang="en-US" altLang="zh-TW" sz="2000" dirty="0">
              <a:latin typeface="標楷體" panose="03000509000000000000" pitchFamily="65" charset="-120"/>
              <a:ea typeface="標楷體" panose="03000509000000000000" pitchFamily="65" charset="-120"/>
            </a:endParaRPr>
          </a:p>
          <a:p>
            <a:pPr marL="0" indent="0">
              <a:buNone/>
            </a:pPr>
            <a:endParaRPr lang="en-US" altLang="zh-TW" sz="2000" b="1" dirty="0">
              <a:latin typeface="標楷體" panose="03000509000000000000" pitchFamily="65" charset="-120"/>
              <a:ea typeface="標楷體" panose="03000509000000000000" pitchFamily="65" charset="-120"/>
            </a:endParaRPr>
          </a:p>
          <a:p>
            <a:pPr marL="0" indent="0">
              <a:buNone/>
            </a:pPr>
            <a:endParaRPr lang="en-US" altLang="zh-TW" sz="2000" dirty="0">
              <a:latin typeface="標楷體" panose="03000509000000000000" pitchFamily="65" charset="-120"/>
              <a:ea typeface="標楷體" panose="03000509000000000000" pitchFamily="65" charset="-120"/>
            </a:endParaRPr>
          </a:p>
          <a:p>
            <a:pPr marL="0" indent="0">
              <a:buNone/>
            </a:pPr>
            <a:endParaRPr lang="en-US" altLang="zh-TW" sz="2000" dirty="0">
              <a:latin typeface="標楷體" panose="03000509000000000000" pitchFamily="65" charset="-120"/>
              <a:ea typeface="標楷體" panose="03000509000000000000" pitchFamily="65" charset="-120"/>
            </a:endParaRPr>
          </a:p>
        </p:txBody>
      </p:sp>
      <p:pic>
        <p:nvPicPr>
          <p:cNvPr id="5" name="內容版面配置區 4" descr="一張含有 文字, 電子產品, 螢幕擷取畫面, 軟體 的圖片&#10;&#10;自動產生的描述">
            <a:extLst>
              <a:ext uri="{FF2B5EF4-FFF2-40B4-BE49-F238E27FC236}">
                <a16:creationId xmlns:a16="http://schemas.microsoft.com/office/drawing/2014/main" id="{7FAEA392-CC04-A555-862D-EB6EE4AE9B75}"/>
              </a:ext>
            </a:extLst>
          </p:cNvPr>
          <p:cNvPicPr>
            <a:picLocks noChangeAspect="1"/>
          </p:cNvPicPr>
          <p:nvPr/>
        </p:nvPicPr>
        <p:blipFill rotWithShape="1">
          <a:blip r:embed="rId2">
            <a:extLst>
              <a:ext uri="{28A0092B-C50C-407E-A947-70E740481C1C}">
                <a14:useLocalDpi xmlns:a14="http://schemas.microsoft.com/office/drawing/2010/main" val="0"/>
              </a:ext>
            </a:extLst>
          </a:blip>
          <a:srcRect l="14304" t="35293" r="37052"/>
          <a:stretch/>
        </p:blipFill>
        <p:spPr>
          <a:xfrm>
            <a:off x="357689" y="1870092"/>
            <a:ext cx="6121023" cy="4089115"/>
          </a:xfrm>
          <a:prstGeom prst="rect">
            <a:avLst/>
          </a:prstGeom>
        </p:spPr>
      </p:pic>
      <p:pic>
        <p:nvPicPr>
          <p:cNvPr id="4" name="內容版面配置區 4" descr="一張含有 文字, 電子產品, 螢幕擷取畫面, 軟體 的圖片&#10;&#10;自動產生的描述">
            <a:extLst>
              <a:ext uri="{FF2B5EF4-FFF2-40B4-BE49-F238E27FC236}">
                <a16:creationId xmlns:a16="http://schemas.microsoft.com/office/drawing/2014/main" id="{562428B3-9625-FA97-ED77-B2BE25E40F9B}"/>
              </a:ext>
            </a:extLst>
          </p:cNvPr>
          <p:cNvPicPr>
            <a:picLocks noChangeAspect="1"/>
          </p:cNvPicPr>
          <p:nvPr/>
        </p:nvPicPr>
        <p:blipFill rotWithShape="1">
          <a:blip r:embed="rId2">
            <a:extLst>
              <a:ext uri="{28A0092B-C50C-407E-A947-70E740481C1C}">
                <a14:useLocalDpi xmlns:a14="http://schemas.microsoft.com/office/drawing/2010/main" val="0"/>
              </a:ext>
            </a:extLst>
          </a:blip>
          <a:srcRect l="14304" t="35293" r="37052"/>
          <a:stretch/>
        </p:blipFill>
        <p:spPr>
          <a:xfrm>
            <a:off x="367963" y="1870092"/>
            <a:ext cx="6121023" cy="4089115"/>
          </a:xfrm>
          <a:prstGeom prst="rect">
            <a:avLst/>
          </a:prstGeom>
        </p:spPr>
      </p:pic>
    </p:spTree>
    <p:extLst>
      <p:ext uri="{BB962C8B-B14F-4D97-AF65-F5344CB8AC3E}">
        <p14:creationId xmlns:p14="http://schemas.microsoft.com/office/powerpoint/2010/main" val="4059668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B3EB-769B-89FB-DF67-359FF6AE7531}"/>
              </a:ext>
            </a:extLst>
          </p:cNvPr>
          <p:cNvSpPr>
            <a:spLocks noGrp="1"/>
          </p:cNvSpPr>
          <p:nvPr>
            <p:ph type="title"/>
          </p:nvPr>
        </p:nvSpPr>
        <p:spPr>
          <a:xfrm>
            <a:off x="604455" y="426770"/>
            <a:ext cx="10515600" cy="1325563"/>
          </a:xfrm>
        </p:spPr>
        <p:txBody>
          <a:bodyPr/>
          <a:lstStyle/>
          <a:p>
            <a:r>
              <a:rPr lang="zh-TW" altLang="en-US" dirty="0">
                <a:latin typeface="標楷體" panose="03000509000000000000" pitchFamily="65" charset="-120"/>
                <a:ea typeface="標楷體" panose="03000509000000000000" pitchFamily="65" charset="-120"/>
              </a:rPr>
              <a:t>請用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dirty="0">
                <a:latin typeface="標楷體" panose="03000509000000000000" pitchFamily="65" charset="-120"/>
                <a:ea typeface="標楷體" panose="03000509000000000000" pitchFamily="65" charset="-120"/>
              </a:rPr>
              <a:t>實作圖解的方式說明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工具箱的其它功能選項</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內容版面配置區 4" descr="一張含有 文字, 電子產品, 螢幕擷取畫面, 軟體 的圖片&#10;&#10;自動產生的描述">
            <a:extLst>
              <a:ext uri="{FF2B5EF4-FFF2-40B4-BE49-F238E27FC236}">
                <a16:creationId xmlns:a16="http://schemas.microsoft.com/office/drawing/2014/main" id="{7DC1365F-857D-11A2-8C60-A20C57CB86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04" t="35293" r="37052"/>
          <a:stretch/>
        </p:blipFill>
        <p:spPr>
          <a:xfrm>
            <a:off x="429574" y="1937319"/>
            <a:ext cx="5666426" cy="3785386"/>
          </a:xfrm>
        </p:spPr>
      </p:pic>
      <p:sp>
        <p:nvSpPr>
          <p:cNvPr id="10" name="文字方塊 9">
            <a:extLst>
              <a:ext uri="{FF2B5EF4-FFF2-40B4-BE49-F238E27FC236}">
                <a16:creationId xmlns:a16="http://schemas.microsoft.com/office/drawing/2014/main" id="{BCA81529-CD28-C7B9-B318-FE1FADBD94E9}"/>
              </a:ext>
            </a:extLst>
          </p:cNvPr>
          <p:cNvSpPr txBox="1"/>
          <p:nvPr/>
        </p:nvSpPr>
        <p:spPr>
          <a:xfrm>
            <a:off x="6096000" y="1937319"/>
            <a:ext cx="6097712" cy="3785652"/>
          </a:xfrm>
          <a:prstGeom prst="rect">
            <a:avLst/>
          </a:prstGeom>
          <a:noFill/>
        </p:spPr>
        <p:txBody>
          <a:bodyPr wrap="square">
            <a:spAutoFit/>
          </a:bodyPr>
          <a:lstStyle/>
          <a:p>
            <a:pPr marL="0" indent="0">
              <a:buNone/>
            </a:pPr>
            <a:r>
              <a:rPr lang="en-US" altLang="zh-TW" sz="2000" b="1" dirty="0">
                <a:latin typeface="標楷體" panose="03000509000000000000" pitchFamily="65" charset="-120"/>
                <a:ea typeface="標楷體" panose="03000509000000000000" pitchFamily="65" charset="-120"/>
              </a:rPr>
              <a:t>Linux </a:t>
            </a:r>
            <a:r>
              <a:rPr lang="zh-TW" altLang="en-US" sz="2000" b="1" dirty="0">
                <a:latin typeface="標楷體" panose="03000509000000000000" pitchFamily="65" charset="-120"/>
                <a:ea typeface="標楷體" panose="03000509000000000000" pitchFamily="65" charset="-120"/>
              </a:rPr>
              <a:t>系統工具 </a:t>
            </a:r>
            <a:r>
              <a:rPr lang="en-US" altLang="zh-TW" sz="2000" b="1" dirty="0">
                <a:latin typeface="標楷體" panose="03000509000000000000" pitchFamily="65" charset="-120"/>
                <a:ea typeface="標楷體" panose="03000509000000000000" pitchFamily="65" charset="-120"/>
              </a:rPr>
              <a:t>(Linux System Utilities)</a:t>
            </a:r>
          </a:p>
          <a:p>
            <a:pPr marL="0" indent="0">
              <a:buNone/>
            </a:pPr>
            <a:r>
              <a:rPr lang="zh-TW" altLang="en-US" sz="2000" dirty="0">
                <a:latin typeface="標楷體" panose="03000509000000000000" pitchFamily="65" charset="-120"/>
                <a:ea typeface="標楷體" panose="03000509000000000000" pitchFamily="65" charset="-120"/>
              </a:rPr>
              <a:t>特定於 </a:t>
            </a:r>
            <a:r>
              <a:rPr lang="en-US" altLang="zh-TW" sz="2000" dirty="0">
                <a:latin typeface="標楷體" panose="03000509000000000000" pitchFamily="65" charset="-120"/>
                <a:ea typeface="標楷體" panose="03000509000000000000" pitchFamily="65" charset="-120"/>
              </a:rPr>
              <a:t>Linux </a:t>
            </a:r>
            <a:r>
              <a:rPr lang="zh-TW" altLang="en-US" sz="2000" dirty="0">
                <a:latin typeface="標楷體" panose="03000509000000000000" pitchFamily="65" charset="-120"/>
                <a:ea typeface="標楷體" panose="03000509000000000000" pitchFamily="65" charset="-120"/>
              </a:rPr>
              <a:t>的各種系統工具。</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err="1">
                <a:latin typeface="標楷體" panose="03000509000000000000" pitchFamily="65" charset="-120"/>
                <a:ea typeface="標楷體" panose="03000509000000000000" pitchFamily="65" charset="-120"/>
              </a:rPr>
              <a:t>dmesg</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打印或控制內核環境信息。</a:t>
            </a:r>
          </a:p>
          <a:p>
            <a:pPr marL="0" indent="0">
              <a:buNone/>
            </a:pPr>
            <a:r>
              <a:rPr lang="en-US" altLang="zh-TW" sz="2000" dirty="0">
                <a:latin typeface="標楷體" panose="03000509000000000000" pitchFamily="65" charset="-120"/>
                <a:ea typeface="標楷體" panose="03000509000000000000" pitchFamily="65" charset="-120"/>
              </a:rPr>
              <a:t>top: </a:t>
            </a:r>
            <a:r>
              <a:rPr lang="zh-TW" altLang="en-US" sz="2000" dirty="0">
                <a:latin typeface="標楷體" panose="03000509000000000000" pitchFamily="65" charset="-120"/>
                <a:ea typeface="標楷體" panose="03000509000000000000" pitchFamily="65" charset="-120"/>
              </a:rPr>
              <a:t>動態顯示系統的任務管理器。</a:t>
            </a:r>
          </a:p>
          <a:p>
            <a:pPr marL="0" indent="0">
              <a:buNone/>
            </a:pPr>
            <a:r>
              <a:rPr lang="zh-TW" altLang="en-US" sz="2000" b="1" dirty="0">
                <a:latin typeface="標楷體" panose="03000509000000000000" pitchFamily="65" charset="-120"/>
                <a:ea typeface="標楷體" panose="03000509000000000000" pitchFamily="65" charset="-120"/>
              </a:rPr>
              <a:t>雜項工具 </a:t>
            </a:r>
            <a:r>
              <a:rPr lang="en-US" altLang="zh-TW" sz="2000" b="1" dirty="0">
                <a:latin typeface="標楷體" panose="03000509000000000000" pitchFamily="65" charset="-120"/>
                <a:ea typeface="標楷體" panose="03000509000000000000" pitchFamily="65" charset="-120"/>
              </a:rPr>
              <a:t>(Miscellaneous Utilities)</a:t>
            </a:r>
          </a:p>
          <a:p>
            <a:pPr marL="0" indent="0">
              <a:buNone/>
            </a:pPr>
            <a:r>
              <a:rPr lang="zh-TW" altLang="en-US" sz="2000" dirty="0">
                <a:latin typeface="標楷體" panose="03000509000000000000" pitchFamily="65" charset="-120"/>
                <a:ea typeface="標楷體" panose="03000509000000000000" pitchFamily="65" charset="-120"/>
              </a:rPr>
              <a:t>各種其他有用的工具，不屬於上述任何類別。</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yes: </a:t>
            </a:r>
            <a:r>
              <a:rPr lang="zh-TW" altLang="en-US" sz="2000" dirty="0">
                <a:latin typeface="標楷體" panose="03000509000000000000" pitchFamily="65" charset="-120"/>
                <a:ea typeface="標楷體" panose="03000509000000000000" pitchFamily="65" charset="-120"/>
              </a:rPr>
              <a:t>不斷輸出 </a:t>
            </a:r>
            <a:r>
              <a:rPr lang="en-US" altLang="zh-TW" sz="2000" dirty="0">
                <a:latin typeface="標楷體" panose="03000509000000000000" pitchFamily="65" charset="-120"/>
                <a:ea typeface="標楷體" panose="03000509000000000000" pitchFamily="65" charset="-120"/>
              </a:rPr>
              <a:t>"y" </a:t>
            </a:r>
            <a:r>
              <a:rPr lang="zh-TW" altLang="en-US" sz="2000" dirty="0">
                <a:latin typeface="標楷體" panose="03000509000000000000" pitchFamily="65" charset="-120"/>
                <a:ea typeface="標楷體" panose="03000509000000000000" pitchFamily="65" charset="-120"/>
              </a:rPr>
              <a:t>或指定字符串。</a:t>
            </a:r>
          </a:p>
          <a:p>
            <a:pPr marL="0" indent="0">
              <a:buNone/>
            </a:pPr>
            <a:r>
              <a:rPr lang="en-US" altLang="zh-TW" sz="2000" dirty="0">
                <a:latin typeface="標楷體" panose="03000509000000000000" pitchFamily="65" charset="-120"/>
                <a:ea typeface="標楷體" panose="03000509000000000000" pitchFamily="65" charset="-120"/>
              </a:rPr>
              <a:t>watch: </a:t>
            </a:r>
            <a:r>
              <a:rPr lang="zh-TW" altLang="en-US" sz="2000" dirty="0">
                <a:latin typeface="標楷體" panose="03000509000000000000" pitchFamily="65" charset="-120"/>
                <a:ea typeface="標楷體" panose="03000509000000000000" pitchFamily="65" charset="-120"/>
              </a:rPr>
              <a:t>定期執行指定程序，顯示結果。</a:t>
            </a:r>
          </a:p>
          <a:p>
            <a:pPr marL="0" indent="0">
              <a:buNone/>
            </a:pPr>
            <a:r>
              <a:rPr lang="zh-TW" altLang="en-US" sz="2000" b="1" dirty="0">
                <a:latin typeface="標楷體" panose="03000509000000000000" pitchFamily="65" charset="-120"/>
                <a:ea typeface="標楷體" panose="03000509000000000000" pitchFamily="65" charset="-120"/>
              </a:rPr>
              <a:t>網絡工具 </a:t>
            </a:r>
            <a:r>
              <a:rPr lang="en-US" altLang="zh-TW" sz="2000" b="1" dirty="0">
                <a:latin typeface="標楷體" panose="03000509000000000000" pitchFamily="65" charset="-120"/>
                <a:ea typeface="標楷體" panose="03000509000000000000" pitchFamily="65" charset="-120"/>
              </a:rPr>
              <a:t>(Networking Utilities)</a:t>
            </a:r>
          </a:p>
          <a:p>
            <a:pPr marL="0" indent="0">
              <a:buNone/>
            </a:pPr>
            <a:r>
              <a:rPr lang="zh-TW" altLang="en-US" sz="2000" dirty="0">
                <a:latin typeface="標楷體" panose="03000509000000000000" pitchFamily="65" charset="-120"/>
                <a:ea typeface="標楷體" panose="03000509000000000000" pitchFamily="65" charset="-120"/>
              </a:rPr>
              <a:t>用於網絡配置和診斷的工具。</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err="1">
                <a:latin typeface="標楷體" panose="03000509000000000000" pitchFamily="65" charset="-120"/>
                <a:ea typeface="標楷體" panose="03000509000000000000" pitchFamily="65" charset="-120"/>
              </a:rPr>
              <a:t>ifconfig</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配置網絡接口。</a:t>
            </a:r>
          </a:p>
          <a:p>
            <a:pPr marL="0" indent="0">
              <a:buNone/>
            </a:pPr>
            <a:r>
              <a:rPr lang="en-US" altLang="zh-TW" sz="2000" dirty="0">
                <a:latin typeface="標楷體" panose="03000509000000000000" pitchFamily="65" charset="-120"/>
                <a:ea typeface="標楷體" panose="03000509000000000000" pitchFamily="65" charset="-120"/>
              </a:rPr>
              <a:t>ping: </a:t>
            </a:r>
            <a:r>
              <a:rPr lang="zh-TW" altLang="en-US" sz="2000" dirty="0">
                <a:latin typeface="標楷體" panose="03000509000000000000" pitchFamily="65" charset="-120"/>
                <a:ea typeface="標楷體" panose="03000509000000000000" pitchFamily="65" charset="-120"/>
              </a:rPr>
              <a:t>檢查網絡連接。</a:t>
            </a:r>
          </a:p>
        </p:txBody>
      </p:sp>
    </p:spTree>
    <p:extLst>
      <p:ext uri="{BB962C8B-B14F-4D97-AF65-F5344CB8AC3E}">
        <p14:creationId xmlns:p14="http://schemas.microsoft.com/office/powerpoint/2010/main" val="544347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429634-BDB5-F083-D4FF-FF3334F93E8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請用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dirty="0">
                <a:latin typeface="標楷體" panose="03000509000000000000" pitchFamily="65" charset="-120"/>
                <a:ea typeface="標楷體" panose="03000509000000000000" pitchFamily="65" charset="-120"/>
              </a:rPr>
              <a:t>實作圖解的方式說明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工具箱的其它功能選項</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4" name="內容版面配置區 4" descr="一張含有 文字, 電子產品, 螢幕擷取畫面, 軟體 的圖片&#10;&#10;自動產生的描述">
            <a:extLst>
              <a:ext uri="{FF2B5EF4-FFF2-40B4-BE49-F238E27FC236}">
                <a16:creationId xmlns:a16="http://schemas.microsoft.com/office/drawing/2014/main" id="{E59D46C4-AF71-8164-D663-F75A8CB6B6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04" t="35293" r="37052"/>
          <a:stretch/>
        </p:blipFill>
        <p:spPr>
          <a:xfrm>
            <a:off x="838200" y="2078098"/>
            <a:ext cx="6040116" cy="4035025"/>
          </a:xfrm>
        </p:spPr>
      </p:pic>
      <p:sp>
        <p:nvSpPr>
          <p:cNvPr id="6" name="文字方塊 5">
            <a:extLst>
              <a:ext uri="{FF2B5EF4-FFF2-40B4-BE49-F238E27FC236}">
                <a16:creationId xmlns:a16="http://schemas.microsoft.com/office/drawing/2014/main" id="{E1C9B403-8CF1-BB73-BC3C-9D39BD802BC9}"/>
              </a:ext>
            </a:extLst>
          </p:cNvPr>
          <p:cNvSpPr txBox="1"/>
          <p:nvPr/>
        </p:nvSpPr>
        <p:spPr>
          <a:xfrm>
            <a:off x="7066052" y="1821243"/>
            <a:ext cx="4287748" cy="4801314"/>
          </a:xfrm>
          <a:prstGeom prst="rect">
            <a:avLst/>
          </a:prstGeom>
          <a:noFill/>
        </p:spPr>
        <p:txBody>
          <a:bodyPr wrap="square">
            <a:spAutoFit/>
          </a:bodyPr>
          <a:lstStyle/>
          <a:p>
            <a:r>
              <a:rPr lang="zh-TW" altLang="en-US" sz="2400" b="1" dirty="0">
                <a:latin typeface="標楷體" panose="03000509000000000000" pitchFamily="65" charset="-120"/>
                <a:ea typeface="標楷體" panose="03000509000000000000" pitchFamily="65" charset="-120"/>
              </a:rPr>
              <a:t>打印工具</a:t>
            </a:r>
            <a:r>
              <a:rPr lang="en-US" altLang="zh-TW" sz="2400" b="1" dirty="0"/>
              <a:t>(Print Utilities)</a:t>
            </a:r>
          </a:p>
          <a:p>
            <a:r>
              <a:rPr lang="zh-TW" altLang="en-US" sz="2400" dirty="0">
                <a:latin typeface="標楷體" panose="03000509000000000000" pitchFamily="65" charset="-120"/>
                <a:ea typeface="標楷體" panose="03000509000000000000" pitchFamily="65" charset="-120"/>
              </a:rPr>
              <a:t>與打印相關的工具。</a:t>
            </a:r>
          </a:p>
          <a:p>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lpq</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查詢打印隊列狀態。</a:t>
            </a:r>
          </a:p>
          <a:p>
            <a:r>
              <a:rPr lang="en-US" altLang="zh-TW" sz="2400" dirty="0" err="1">
                <a:latin typeface="Times New Roman" panose="02020603050405020304" pitchFamily="18" charset="0"/>
                <a:cs typeface="Times New Roman" panose="02020603050405020304" pitchFamily="18" charset="0"/>
              </a:rPr>
              <a:t>lpr</a:t>
            </a:r>
            <a:r>
              <a:rPr lang="en-US" altLang="zh-TW" sz="2400" dirty="0"/>
              <a:t>: </a:t>
            </a:r>
            <a:r>
              <a:rPr lang="zh-TW" altLang="en-US" sz="2400" dirty="0">
                <a:latin typeface="標楷體" panose="03000509000000000000" pitchFamily="65" charset="-120"/>
                <a:ea typeface="標楷體" panose="03000509000000000000" pitchFamily="65" charset="-120"/>
              </a:rPr>
              <a:t>打印文件</a:t>
            </a:r>
            <a:r>
              <a:rPr lang="zh-TW" altLang="en-US" sz="2400" dirty="0"/>
              <a:t>。</a:t>
            </a:r>
          </a:p>
          <a:p>
            <a:r>
              <a:rPr lang="zh-TW" altLang="en-US" sz="2400" b="1" dirty="0">
                <a:latin typeface="標楷體" panose="03000509000000000000" pitchFamily="65" charset="-120"/>
                <a:ea typeface="標楷體" panose="03000509000000000000" pitchFamily="65" charset="-120"/>
              </a:rPr>
              <a:t>郵件工具</a:t>
            </a:r>
            <a:r>
              <a:rPr lang="en-US" altLang="zh-TW" sz="2400" b="1" dirty="0"/>
              <a:t>(</a:t>
            </a:r>
            <a:r>
              <a:rPr lang="en-US" altLang="zh-TW" sz="2400" b="1" dirty="0">
                <a:latin typeface="Times New Roman" panose="02020603050405020304" pitchFamily="18" charset="0"/>
                <a:cs typeface="Times New Roman" panose="02020603050405020304" pitchFamily="18" charset="0"/>
              </a:rPr>
              <a:t>Mail Utilities</a:t>
            </a:r>
            <a:r>
              <a:rPr lang="en-US" altLang="zh-TW" sz="2400" b="1" dirty="0"/>
              <a:t>)</a:t>
            </a:r>
          </a:p>
          <a:p>
            <a:r>
              <a:rPr lang="zh-TW" altLang="en-US" sz="2400" dirty="0">
                <a:latin typeface="標楷體" panose="03000509000000000000" pitchFamily="65" charset="-120"/>
                <a:ea typeface="標楷體" panose="03000509000000000000" pitchFamily="65" charset="-120"/>
              </a:rPr>
              <a:t>用於處理郵件的工具</a:t>
            </a:r>
            <a:r>
              <a:rPr lang="zh-TW" altLang="en-US" sz="2400" dirty="0"/>
              <a:t>。</a:t>
            </a:r>
          </a:p>
          <a:p>
            <a:r>
              <a:rPr lang="en-US" altLang="zh-TW" sz="2400" dirty="0">
                <a:latin typeface="Times New Roman" panose="02020603050405020304" pitchFamily="18" charset="0"/>
                <a:cs typeface="Times New Roman" panose="02020603050405020304" pitchFamily="18" charset="0"/>
              </a:rPr>
              <a:t>mail</a:t>
            </a:r>
            <a:r>
              <a:rPr lang="en-US" altLang="zh-TW" sz="2400" dirty="0"/>
              <a:t>: </a:t>
            </a:r>
            <a:r>
              <a:rPr lang="zh-TW" altLang="en-US" sz="2400" dirty="0">
                <a:latin typeface="標楷體" panose="03000509000000000000" pitchFamily="65" charset="-120"/>
                <a:ea typeface="標楷體" panose="03000509000000000000" pitchFamily="65" charset="-120"/>
              </a:rPr>
              <a:t>發送和接收電子郵件。</a:t>
            </a:r>
          </a:p>
          <a:p>
            <a:r>
              <a:rPr lang="en-US" altLang="zh-TW" sz="2400" dirty="0" err="1">
                <a:latin typeface="Times New Roman" panose="02020603050405020304" pitchFamily="18" charset="0"/>
                <a:cs typeface="Times New Roman" panose="02020603050405020304" pitchFamily="18" charset="0"/>
              </a:rPr>
              <a:t>mailq</a:t>
            </a:r>
            <a:r>
              <a:rPr lang="en-US" altLang="zh-TW" sz="2400" dirty="0"/>
              <a:t>: </a:t>
            </a:r>
            <a:r>
              <a:rPr lang="zh-TW" altLang="en-US" sz="2400" dirty="0">
                <a:latin typeface="標楷體" panose="03000509000000000000" pitchFamily="65" charset="-120"/>
                <a:ea typeface="標楷體" panose="03000509000000000000" pitchFamily="65" charset="-120"/>
              </a:rPr>
              <a:t>查詢郵件隊列</a:t>
            </a:r>
            <a:r>
              <a:rPr lang="zh-TW" altLang="en-US" sz="2400" dirty="0"/>
              <a:t>。</a:t>
            </a:r>
          </a:p>
          <a:p>
            <a:r>
              <a:rPr lang="zh-TW" altLang="en-US" sz="2400" b="1" dirty="0">
                <a:latin typeface="標楷體" panose="03000509000000000000" pitchFamily="65" charset="-120"/>
                <a:ea typeface="標楷體" panose="03000509000000000000" pitchFamily="65" charset="-120"/>
                <a:cs typeface="Times New Roman" panose="02020603050405020304" pitchFamily="18" charset="0"/>
              </a:rPr>
              <a:t>進程工具</a:t>
            </a:r>
            <a:r>
              <a:rPr lang="en-US" altLang="zh-TW" sz="2400" b="1"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Process Utilities</a:t>
            </a:r>
            <a:r>
              <a:rPr lang="en-US" altLang="zh-TW" sz="2400" b="1" dirty="0">
                <a:latin typeface="標楷體" panose="03000509000000000000" pitchFamily="65" charset="-120"/>
                <a:ea typeface="標楷體" panose="03000509000000000000" pitchFamily="65" charset="-120"/>
                <a:cs typeface="Times New Roman" panose="02020603050405020304" pitchFamily="18" charset="0"/>
              </a:rPr>
              <a:t>)</a:t>
            </a:r>
          </a:p>
          <a:p>
            <a:r>
              <a:rPr lang="zh-TW" altLang="en-US" sz="2400" dirty="0">
                <a:latin typeface="標楷體" panose="03000509000000000000" pitchFamily="65" charset="-120"/>
                <a:ea typeface="標楷體" panose="03000509000000000000" pitchFamily="65" charset="-120"/>
              </a:rPr>
              <a:t>與進程管理相關的工具。</a:t>
            </a:r>
          </a:p>
          <a:p>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ps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顯示當前系統的進程狀態。</a:t>
            </a:r>
          </a:p>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kill</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終止進程。</a:t>
            </a:r>
          </a:p>
          <a:p>
            <a:endParaRPr lang="zh-TW" altLang="en-US" dirty="0"/>
          </a:p>
        </p:txBody>
      </p:sp>
    </p:spTree>
    <p:extLst>
      <p:ext uri="{BB962C8B-B14F-4D97-AF65-F5344CB8AC3E}">
        <p14:creationId xmlns:p14="http://schemas.microsoft.com/office/powerpoint/2010/main" val="358494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77AE73-360F-C186-6B14-37DD68B99F3C}"/>
              </a:ext>
            </a:extLst>
          </p:cNvPr>
          <p:cNvSpPr>
            <a:spLocks noGrp="1"/>
          </p:cNvSpPr>
          <p:nvPr>
            <p:ph type="title"/>
          </p:nvPr>
        </p:nvSpPr>
        <p:spPr>
          <a:xfrm>
            <a:off x="438807" y="102366"/>
            <a:ext cx="10515600" cy="1325563"/>
          </a:xfrm>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7" name="內容版面配置區 6" descr="一張含有 文字, 電子產品, 螢幕擷取畫面, 軟體 的圖片&#10;&#10;自動產生的描述">
            <a:extLst>
              <a:ext uri="{FF2B5EF4-FFF2-40B4-BE49-F238E27FC236}">
                <a16:creationId xmlns:a16="http://schemas.microsoft.com/office/drawing/2014/main" id="{8CB163B0-4667-856C-3A94-DBAE016918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66" t="10970" r="16906" b="43694"/>
          <a:stretch/>
        </p:blipFill>
        <p:spPr>
          <a:xfrm>
            <a:off x="134007" y="1427929"/>
            <a:ext cx="6110824" cy="3911600"/>
          </a:xfrm>
        </p:spPr>
      </p:pic>
      <p:sp>
        <p:nvSpPr>
          <p:cNvPr id="9" name="文字方塊 8">
            <a:extLst>
              <a:ext uri="{FF2B5EF4-FFF2-40B4-BE49-F238E27FC236}">
                <a16:creationId xmlns:a16="http://schemas.microsoft.com/office/drawing/2014/main" id="{CF1A85DC-D576-0F03-9C05-54194D4CAD14}"/>
              </a:ext>
            </a:extLst>
          </p:cNvPr>
          <p:cNvSpPr txBox="1"/>
          <p:nvPr/>
        </p:nvSpPr>
        <p:spPr>
          <a:xfrm>
            <a:off x="6244831" y="1190428"/>
            <a:ext cx="6096000" cy="4801314"/>
          </a:xfrm>
          <a:prstGeom prst="rect">
            <a:avLst/>
          </a:prstGeom>
          <a:noFill/>
        </p:spPr>
        <p:txBody>
          <a:bodyPr wrap="square">
            <a:spAutoFit/>
          </a:bodyPr>
          <a:lstStyle/>
          <a:p>
            <a:r>
              <a:rPr lang="en-US" altLang="zh-TW" b="1" dirty="0">
                <a:latin typeface="Times New Roman" panose="02020603050405020304" pitchFamily="18" charset="0"/>
                <a:cs typeface="Times New Roman" panose="02020603050405020304" pitchFamily="18" charset="0"/>
              </a:rPr>
              <a:t>Build </a:t>
            </a:r>
            <a:r>
              <a:rPr lang="en-US" altLang="zh-TW" b="1" dirty="0" err="1">
                <a:latin typeface="Times New Roman" panose="02020603050405020304" pitchFamily="18" charset="0"/>
                <a:cs typeface="Times New Roman" panose="02020603050405020304" pitchFamily="18" charset="0"/>
              </a:rPr>
              <a:t>BusyBox</a:t>
            </a:r>
            <a:r>
              <a:rPr lang="en-US" altLang="zh-TW" b="1" dirty="0">
                <a:latin typeface="Times New Roman" panose="02020603050405020304" pitchFamily="18" charset="0"/>
                <a:cs typeface="Times New Roman" panose="02020603050405020304" pitchFamily="18" charset="0"/>
              </a:rPr>
              <a:t> as a static binary (no shared libs)</a:t>
            </a:r>
            <a:r>
              <a:rPr lang="zh-TW" altLang="en-US" dirty="0"/>
              <a:t>：</a:t>
            </a:r>
            <a:r>
              <a:rPr lang="zh-TW" altLang="en-US" dirty="0">
                <a:latin typeface="標楷體" panose="03000509000000000000" pitchFamily="65" charset="-120"/>
                <a:ea typeface="標楷體" panose="03000509000000000000" pitchFamily="65" charset="-120"/>
              </a:rPr>
              <a:t>這個選項指定是否要將</a:t>
            </a:r>
            <a:r>
              <a:rPr lang="zh-TW" altLang="en-US" dirty="0"/>
              <a:t> </a:t>
            </a:r>
            <a:r>
              <a:rPr lang="en-US" altLang="zh-TW" dirty="0" err="1">
                <a:latin typeface="Times New Roman" panose="02020603050405020304" pitchFamily="18" charset="0"/>
                <a:cs typeface="Times New Roman" panose="02020603050405020304" pitchFamily="18" charset="0"/>
              </a:rPr>
              <a:t>BusyBox</a:t>
            </a:r>
            <a:r>
              <a:rPr lang="en-US" altLang="zh-TW" dirty="0"/>
              <a:t> </a:t>
            </a:r>
            <a:r>
              <a:rPr lang="zh-TW" altLang="en-US" dirty="0">
                <a:latin typeface="標楷體" panose="03000509000000000000" pitchFamily="65" charset="-120"/>
                <a:ea typeface="標楷體" panose="03000509000000000000" pitchFamily="65" charset="-120"/>
              </a:rPr>
              <a:t>建構為靜態二進制文件。當選中時</a:t>
            </a:r>
            <a:r>
              <a:rPr lang="zh-TW" altLang="en-US" dirty="0"/>
              <a:t>，</a:t>
            </a:r>
            <a:r>
              <a:rPr lang="en-US" altLang="zh-TW" dirty="0" err="1">
                <a:latin typeface="Times New Roman" panose="02020603050405020304" pitchFamily="18" charset="0"/>
                <a:cs typeface="Times New Roman" panose="02020603050405020304" pitchFamily="18" charset="0"/>
              </a:rPr>
              <a:t>BusyBox</a:t>
            </a:r>
            <a:r>
              <a:rPr lang="en-US" altLang="zh-TW" dirty="0"/>
              <a:t> </a:t>
            </a:r>
            <a:r>
              <a:rPr lang="zh-TW" altLang="en-US" dirty="0">
                <a:latin typeface="標楷體" panose="03000509000000000000" pitchFamily="65" charset="-120"/>
                <a:ea typeface="標楷體" panose="03000509000000000000" pitchFamily="65" charset="-120"/>
              </a:rPr>
              <a:t>將與所有必要的庫一起打包到單個二進制文件中，這樣可以使得 </a:t>
            </a:r>
            <a:r>
              <a:rPr lang="en-US" altLang="zh-TW" dirty="0" err="1">
                <a:latin typeface="Times New Roman" panose="02020603050405020304" pitchFamily="18" charset="0"/>
                <a:cs typeface="Times New Roman" panose="02020603050405020304" pitchFamily="18" charset="0"/>
              </a:rPr>
              <a:t>BusyBox</a:t>
            </a:r>
            <a:r>
              <a:rPr lang="en-US" altLang="zh-TW" dirty="0"/>
              <a:t> </a:t>
            </a:r>
            <a:r>
              <a:rPr lang="zh-TW" altLang="en-US" dirty="0">
                <a:latin typeface="標楷體" panose="03000509000000000000" pitchFamily="65" charset="-120"/>
                <a:ea typeface="標楷體" panose="03000509000000000000" pitchFamily="65" charset="-120"/>
              </a:rPr>
              <a:t>更加獨立和可移植</a:t>
            </a:r>
            <a:r>
              <a:rPr lang="zh-TW" altLang="en-US" dirty="0"/>
              <a:t>。</a:t>
            </a:r>
          </a:p>
          <a:p>
            <a:r>
              <a:rPr lang="en-US" altLang="zh-TW" b="1" dirty="0">
                <a:latin typeface="Times New Roman" panose="02020603050405020304" pitchFamily="18" charset="0"/>
                <a:cs typeface="Times New Roman" panose="02020603050405020304" pitchFamily="18" charset="0"/>
              </a:rPr>
              <a:t>Force NOMMU build</a:t>
            </a:r>
            <a:r>
              <a:rPr lang="zh-TW" altLang="en-US" dirty="0"/>
              <a:t>：</a:t>
            </a:r>
            <a:r>
              <a:rPr lang="zh-TW" altLang="en-US" dirty="0">
                <a:latin typeface="標楷體" panose="03000509000000000000" pitchFamily="65" charset="-120"/>
                <a:ea typeface="標楷體" panose="03000509000000000000" pitchFamily="65" charset="-120"/>
              </a:rPr>
              <a:t>這個選項指定是否強制在非</a:t>
            </a:r>
            <a:r>
              <a:rPr lang="en-US" altLang="zh-TW" b="1" dirty="0">
                <a:latin typeface="Times New Roman" panose="02020603050405020304" pitchFamily="18" charset="0"/>
                <a:cs typeface="Times New Roman" panose="02020603050405020304" pitchFamily="18" charset="0"/>
              </a:rPr>
              <a:t>MMU</a:t>
            </a:r>
            <a:r>
              <a:rPr lang="zh-TW" altLang="en-US" dirty="0"/>
              <a:t>（</a:t>
            </a:r>
            <a:r>
              <a:rPr lang="en-US" altLang="zh-TW" b="1" dirty="0">
                <a:latin typeface="Times New Roman" panose="02020603050405020304" pitchFamily="18" charset="0"/>
                <a:cs typeface="Times New Roman" panose="02020603050405020304" pitchFamily="18" charset="0"/>
              </a:rPr>
              <a:t>Memory Management Unit</a:t>
            </a:r>
            <a:r>
              <a:rPr lang="zh-TW" altLang="en-US" dirty="0"/>
              <a:t>）</a:t>
            </a:r>
            <a:r>
              <a:rPr lang="zh-TW" altLang="en-US" dirty="0">
                <a:latin typeface="標楷體" panose="03000509000000000000" pitchFamily="65" charset="-120"/>
                <a:ea typeface="標楷體" panose="03000509000000000000" pitchFamily="65" charset="-120"/>
              </a:rPr>
              <a:t>系統上建構</a:t>
            </a:r>
            <a:r>
              <a:rPr lang="zh-TW" altLang="en-US" dirty="0"/>
              <a:t> </a:t>
            </a:r>
            <a:r>
              <a:rPr lang="en-US" altLang="zh-TW" dirty="0" err="1"/>
              <a:t>BusyBox</a:t>
            </a:r>
            <a:r>
              <a:rPr lang="zh-TW" altLang="en-US" dirty="0"/>
              <a:t>。</a:t>
            </a:r>
            <a:r>
              <a:rPr lang="zh-TW" altLang="en-US" dirty="0">
                <a:latin typeface="標楷體" panose="03000509000000000000" pitchFamily="65" charset="-120"/>
                <a:ea typeface="標楷體" panose="03000509000000000000" pitchFamily="65" charset="-120"/>
              </a:rPr>
              <a:t>當選中時</a:t>
            </a:r>
            <a:r>
              <a:rPr lang="zh-TW" altLang="en-US" dirty="0"/>
              <a:t>，</a:t>
            </a:r>
            <a:r>
              <a:rPr lang="en-US" altLang="zh-TW" b="1" dirty="0" err="1">
                <a:latin typeface="Times New Roman" panose="02020603050405020304" pitchFamily="18" charset="0"/>
                <a:cs typeface="Times New Roman" panose="02020603050405020304" pitchFamily="18" charset="0"/>
              </a:rPr>
              <a:t>BusyBox</a:t>
            </a:r>
            <a:r>
              <a:rPr lang="en-US" altLang="zh-TW" dirty="0"/>
              <a:t> </a:t>
            </a:r>
            <a:r>
              <a:rPr lang="zh-TW" altLang="en-US" dirty="0">
                <a:latin typeface="標楷體" panose="03000509000000000000" pitchFamily="65" charset="-120"/>
                <a:ea typeface="標楷體" panose="03000509000000000000" pitchFamily="65" charset="-120"/>
              </a:rPr>
              <a:t>將根據非</a:t>
            </a:r>
            <a:r>
              <a:rPr lang="en-US" altLang="zh-TW" b="1" dirty="0">
                <a:latin typeface="Times New Roman" panose="02020603050405020304" pitchFamily="18" charset="0"/>
                <a:cs typeface="Times New Roman" panose="02020603050405020304" pitchFamily="18" charset="0"/>
              </a:rPr>
              <a:t>MMU</a:t>
            </a:r>
            <a:r>
              <a:rPr lang="zh-TW" altLang="en-US" dirty="0">
                <a:latin typeface="標楷體" panose="03000509000000000000" pitchFamily="65" charset="-120"/>
                <a:ea typeface="標楷體" panose="03000509000000000000" pitchFamily="65" charset="-120"/>
              </a:rPr>
              <a:t>系統的要求進行相應的優化</a:t>
            </a:r>
            <a:r>
              <a:rPr lang="zh-TW" altLang="en-US" dirty="0"/>
              <a:t>。</a:t>
            </a:r>
          </a:p>
          <a:p>
            <a:r>
              <a:rPr lang="en-US" altLang="zh-TW" b="1" dirty="0">
                <a:latin typeface="Times New Roman" panose="02020603050405020304" pitchFamily="18" charset="0"/>
                <a:cs typeface="Times New Roman" panose="02020603050405020304" pitchFamily="18" charset="0"/>
              </a:rPr>
              <a:t>Build with Large File Support (for accessing files &gt; 2 GB)</a:t>
            </a:r>
            <a:r>
              <a:rPr lang="zh-TW" altLang="en-US" dirty="0"/>
              <a:t>：</a:t>
            </a:r>
            <a:r>
              <a:rPr lang="zh-TW" altLang="en-US" dirty="0">
                <a:latin typeface="標楷體" panose="03000509000000000000" pitchFamily="65" charset="-120"/>
                <a:ea typeface="標楷體" panose="03000509000000000000" pitchFamily="65" charset="-120"/>
                <a:cs typeface="Times New Roman" panose="02020603050405020304" pitchFamily="18" charset="0"/>
              </a:rPr>
              <a:t>這個選項指定是否在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中啟用大檔案支持，使得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能夠訪問大於 </a:t>
            </a:r>
            <a:r>
              <a:rPr lang="en-US" altLang="zh-TW" dirty="0">
                <a:latin typeface="標楷體" panose="03000509000000000000" pitchFamily="65" charset="-120"/>
                <a:ea typeface="標楷體" panose="03000509000000000000" pitchFamily="65" charset="-120"/>
                <a:cs typeface="Times New Roman" panose="02020603050405020304" pitchFamily="18" charset="0"/>
              </a:rPr>
              <a:t>2GB </a:t>
            </a:r>
            <a:r>
              <a:rPr lang="zh-TW" altLang="en-US" dirty="0">
                <a:latin typeface="標楷體" panose="03000509000000000000" pitchFamily="65" charset="-120"/>
                <a:ea typeface="標楷體" panose="03000509000000000000" pitchFamily="65" charset="-120"/>
                <a:cs typeface="Times New Roman" panose="02020603050405020304" pitchFamily="18" charset="0"/>
              </a:rPr>
              <a:t>的檔案。當選中時，</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將包含相應的支持。</a:t>
            </a:r>
            <a:endParaRPr lang="zh-TW" altLang="en-US" dirty="0"/>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Cross Compiler prefix</a:t>
            </a:r>
            <a:r>
              <a:rPr lang="zh-TW" altLang="en-US" dirty="0">
                <a:latin typeface="標楷體" panose="03000509000000000000" pitchFamily="65" charset="-120"/>
                <a:ea typeface="標楷體" panose="03000509000000000000" pitchFamily="65" charset="-120"/>
              </a:rPr>
              <a:t>：交叉編譯器前綴。如果你使用的是交叉編譯器來編譯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，你需要指定交叉編譯器的前綴。這通常是交叉編譯器的名稱前面的部分，例如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arm-none-</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gnueabi</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rPr>
              <a:t>。</a:t>
            </a:r>
            <a:endParaRPr lang="zh-TW" altLang="en-US" dirty="0"/>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Additional CFLAGS</a:t>
            </a:r>
            <a:r>
              <a:rPr lang="zh-TW" altLang="en-US" dirty="0">
                <a:latin typeface="標楷體" panose="03000509000000000000" pitchFamily="65" charset="-120"/>
                <a:ea typeface="標楷體" panose="03000509000000000000" pitchFamily="65" charset="-120"/>
              </a:rPr>
              <a:t>：額外的編譯標誌。你可以在這裡指定額外的編譯標誌，用於向編譯器傳遞額外的選項。</a:t>
            </a:r>
          </a:p>
        </p:txBody>
      </p:sp>
    </p:spTree>
    <p:extLst>
      <p:ext uri="{BB962C8B-B14F-4D97-AF65-F5344CB8AC3E}">
        <p14:creationId xmlns:p14="http://schemas.microsoft.com/office/powerpoint/2010/main" val="366452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01D947-A5A0-02F1-91CF-A76E05182FD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請用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menuconfig</a:t>
            </a:r>
            <a:r>
              <a:rPr lang="zh-TW" altLang="en-US" dirty="0">
                <a:latin typeface="標楷體" panose="03000509000000000000" pitchFamily="65" charset="-120"/>
                <a:ea typeface="標楷體" panose="03000509000000000000" pitchFamily="65" charset="-120"/>
              </a:rPr>
              <a:t>實作圖解的方式說明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BusyBox</a:t>
            </a:r>
            <a:r>
              <a:rPr lang="zh-TW" altLang="en-US" dirty="0">
                <a:latin typeface="標楷體" panose="03000509000000000000" pitchFamily="65" charset="-120"/>
                <a:ea typeface="標楷體" panose="03000509000000000000" pitchFamily="65" charset="-120"/>
              </a:rPr>
              <a:t>工具箱的其它功能選項</a:t>
            </a:r>
            <a:r>
              <a:rPr lang="en-US" altLang="zh-TW" dirty="0">
                <a:latin typeface="標楷體" panose="03000509000000000000" pitchFamily="65" charset="-120"/>
                <a:ea typeface="標楷體" panose="03000509000000000000" pitchFamily="65" charset="-120"/>
              </a:rPr>
              <a:t>?</a:t>
            </a:r>
            <a:endParaRPr lang="zh-TW" altLang="en-US" dirty="0"/>
          </a:p>
        </p:txBody>
      </p:sp>
      <p:sp>
        <p:nvSpPr>
          <p:cNvPr id="3" name="內容版面配置區 2">
            <a:extLst>
              <a:ext uri="{FF2B5EF4-FFF2-40B4-BE49-F238E27FC236}">
                <a16:creationId xmlns:a16="http://schemas.microsoft.com/office/drawing/2014/main" id="{3B2D7AE5-3B15-24E4-075C-6D616C313091}"/>
              </a:ext>
            </a:extLst>
          </p:cNvPr>
          <p:cNvSpPr>
            <a:spLocks noGrp="1"/>
          </p:cNvSpPr>
          <p:nvPr>
            <p:ph idx="1"/>
          </p:nvPr>
        </p:nvSpPr>
        <p:spPr>
          <a:xfrm>
            <a:off x="6096000" y="1690688"/>
            <a:ext cx="5682465" cy="4317341"/>
          </a:xfrm>
        </p:spPr>
        <p:txBody>
          <a:bodyPr>
            <a:normAutofit fontScale="85000" lnSpcReduction="20000"/>
          </a:bodyPr>
          <a:lstStyle/>
          <a:p>
            <a:pPr marL="0" indent="0">
              <a:buNone/>
            </a:pPr>
            <a:r>
              <a:rPr lang="en-US" altLang="zh-TW" b="1" dirty="0" err="1">
                <a:latin typeface="Times New Roman" panose="02020603050405020304" pitchFamily="18" charset="0"/>
                <a:cs typeface="Times New Roman" panose="02020603050405020304" pitchFamily="18" charset="0"/>
              </a:rPr>
              <a:t>Runit</a:t>
            </a:r>
            <a:r>
              <a:rPr lang="en-US" altLang="zh-TW" b="1" dirty="0">
                <a:latin typeface="Times New Roman" panose="02020603050405020304" pitchFamily="18" charset="0"/>
                <a:cs typeface="Times New Roman" panose="02020603050405020304" pitchFamily="18" charset="0"/>
              </a:rPr>
              <a:t> Utilities</a:t>
            </a:r>
          </a:p>
          <a:p>
            <a:pPr marL="0" indent="0">
              <a:buNone/>
            </a:pPr>
            <a:r>
              <a:rPr lang="zh-TW" altLang="en-US" dirty="0">
                <a:latin typeface="標楷體" panose="03000509000000000000" pitchFamily="65" charset="-120"/>
                <a:ea typeface="標楷體" panose="03000509000000000000" pitchFamily="65" charset="-120"/>
              </a:rPr>
              <a:t>與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Runit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初始化系統相關的工具。例如：</a:t>
            </a:r>
          </a:p>
          <a:p>
            <a:pPr marL="0" indent="0">
              <a:buNone/>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runsv</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管理服務。</a:t>
            </a:r>
          </a:p>
          <a:p>
            <a:pPr marL="0" indent="0">
              <a:buNone/>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sv</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控制服務。</a:t>
            </a:r>
          </a:p>
          <a:p>
            <a:pPr marL="0" indent="0">
              <a:buNone/>
            </a:pPr>
            <a:r>
              <a:rPr lang="en-US" altLang="zh-TW" b="1" dirty="0">
                <a:latin typeface="Times New Roman" panose="02020603050405020304" pitchFamily="18" charset="0"/>
                <a:cs typeface="Times New Roman" panose="02020603050405020304" pitchFamily="18" charset="0"/>
              </a:rPr>
              <a:t>Shells</a:t>
            </a:r>
          </a:p>
          <a:p>
            <a:pPr marL="0" indent="0">
              <a:buNone/>
            </a:pPr>
            <a:r>
              <a:rPr lang="zh-TW" altLang="en-US" dirty="0">
                <a:latin typeface="標楷體" panose="03000509000000000000" pitchFamily="65" charset="-120"/>
                <a:ea typeface="標楷體" panose="03000509000000000000" pitchFamily="65" charset="-120"/>
              </a:rPr>
              <a:t>提供基本的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shell</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環境。例如：</a:t>
            </a:r>
          </a:p>
          <a:p>
            <a:pPr marL="0" indent="0">
              <a:buNone/>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sh</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提供一個簡單的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shell</a:t>
            </a:r>
            <a:r>
              <a:rPr lang="zh-TW" altLang="en-US" dirty="0"/>
              <a:t>。</a:t>
            </a:r>
          </a:p>
          <a:p>
            <a:pPr marL="0" indent="0">
              <a:buNone/>
            </a:pPr>
            <a:r>
              <a:rPr lang="en-US" altLang="zh-TW" b="1" dirty="0">
                <a:latin typeface="Times New Roman" panose="02020603050405020304" pitchFamily="18" charset="0"/>
                <a:cs typeface="Times New Roman" panose="02020603050405020304" pitchFamily="18" charset="0"/>
              </a:rPr>
              <a:t>System Logging Utilities</a:t>
            </a:r>
          </a:p>
          <a:p>
            <a:pPr marL="0" indent="0">
              <a:buNone/>
            </a:pPr>
            <a:r>
              <a:rPr lang="zh-TW" altLang="en-US" dirty="0">
                <a:latin typeface="標楷體" panose="03000509000000000000" pitchFamily="65" charset="-120"/>
                <a:ea typeface="標楷體" panose="03000509000000000000" pitchFamily="65" charset="-120"/>
              </a:rPr>
              <a:t>用於系統日誌管理的工具。例如：</a:t>
            </a:r>
          </a:p>
          <a:p>
            <a:pPr marL="0" indent="0">
              <a:buNone/>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logger</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添加條目到系統日誌。</a:t>
            </a:r>
          </a:p>
          <a:p>
            <a:pPr marL="0" indent="0">
              <a:buNone/>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logread</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讀取系統日誌。</a:t>
            </a:r>
          </a:p>
        </p:txBody>
      </p:sp>
      <p:pic>
        <p:nvPicPr>
          <p:cNvPr id="4" name="內容版面配置區 4" descr="一張含有 文字, 電子產品, 螢幕擷取畫面, 軟體 的圖片&#10;&#10;自動產生的描述">
            <a:extLst>
              <a:ext uri="{FF2B5EF4-FFF2-40B4-BE49-F238E27FC236}">
                <a16:creationId xmlns:a16="http://schemas.microsoft.com/office/drawing/2014/main" id="{7A34C098-E65B-769E-7BA9-56C0E780F30D}"/>
              </a:ext>
            </a:extLst>
          </p:cNvPr>
          <p:cNvPicPr>
            <a:picLocks noChangeAspect="1"/>
          </p:cNvPicPr>
          <p:nvPr/>
        </p:nvPicPr>
        <p:blipFill rotWithShape="1">
          <a:blip r:embed="rId2">
            <a:extLst>
              <a:ext uri="{28A0092B-C50C-407E-A947-70E740481C1C}">
                <a14:useLocalDpi xmlns:a14="http://schemas.microsoft.com/office/drawing/2010/main" val="0"/>
              </a:ext>
            </a:extLst>
          </a:blip>
          <a:srcRect l="14304" t="35293" r="37052"/>
          <a:stretch/>
        </p:blipFill>
        <p:spPr>
          <a:xfrm>
            <a:off x="55884" y="1831846"/>
            <a:ext cx="6040116" cy="4035025"/>
          </a:xfrm>
          <a:prstGeom prst="rect">
            <a:avLst/>
          </a:prstGeom>
        </p:spPr>
      </p:pic>
    </p:spTree>
    <p:extLst>
      <p:ext uri="{BB962C8B-B14F-4D97-AF65-F5344CB8AC3E}">
        <p14:creationId xmlns:p14="http://schemas.microsoft.com/office/powerpoint/2010/main" val="3860789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73AED6-7050-D2F8-1DBC-9AF173452EF0}"/>
              </a:ext>
            </a:extLst>
          </p:cNvPr>
          <p:cNvSpPr>
            <a:spLocks noGrp="1"/>
          </p:cNvSpPr>
          <p:nvPr>
            <p:ph type="title"/>
          </p:nvPr>
        </p:nvSpPr>
        <p:spPr/>
        <p:txBody>
          <a:bodyPr>
            <a:normAutofit fontScale="90000"/>
          </a:bodyPr>
          <a:lstStyle/>
          <a:p>
            <a:r>
              <a:rPr lang="zh-TW" altLang="en-US" dirty="0">
                <a:latin typeface="標楷體" panose="03000509000000000000" pitchFamily="65" charset="-120"/>
                <a:ea typeface="標楷體" panose="03000509000000000000" pitchFamily="65" charset="-120"/>
              </a:rPr>
              <a:t>請使用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mkfs</a:t>
            </a:r>
            <a:r>
              <a:rPr lang="zh-TW" altLang="en-US" dirty="0">
                <a:latin typeface="標楷體" panose="03000509000000000000" pitchFamily="65" charset="-120"/>
                <a:ea typeface="標楷體" panose="03000509000000000000" pitchFamily="65" charset="-120"/>
              </a:rPr>
              <a:t>檔案系統製作工具，建構有別於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ext2</a:t>
            </a:r>
            <a:r>
              <a:rPr lang="zh-TW" altLang="en-US" dirty="0">
                <a:latin typeface="標楷體" panose="03000509000000000000" pitchFamily="65" charset="-120"/>
                <a:ea typeface="標楷體" panose="03000509000000000000" pitchFamily="65" charset="-120"/>
              </a:rPr>
              <a:t>格式的根檔案系統，例如：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mkfs.jffs2</a:t>
            </a:r>
            <a:r>
              <a:rPr lang="zh-TW" altLang="en-US" dirty="0">
                <a:latin typeface="標楷體" panose="03000509000000000000" pitchFamily="65" charset="-120"/>
                <a:ea typeface="標楷體" panose="03000509000000000000" pitchFamily="65" charset="-120"/>
              </a:rPr>
              <a:t>？</a:t>
            </a:r>
          </a:p>
        </p:txBody>
      </p:sp>
      <p:sp>
        <p:nvSpPr>
          <p:cNvPr id="3" name="內容版面配置區 2">
            <a:extLst>
              <a:ext uri="{FF2B5EF4-FFF2-40B4-BE49-F238E27FC236}">
                <a16:creationId xmlns:a16="http://schemas.microsoft.com/office/drawing/2014/main" id="{E531DF86-2019-3021-A081-A3D29EAFBA02}"/>
              </a:ext>
            </a:extLst>
          </p:cNvPr>
          <p:cNvSpPr>
            <a:spLocks noGrp="1"/>
          </p:cNvSpPr>
          <p:nvPr>
            <p:ph idx="1"/>
          </p:nvPr>
        </p:nvSpPr>
        <p:spPr/>
        <p:txBody>
          <a:bodyPr>
            <a:normAutofit lnSpcReduction="10000"/>
          </a:bodyPr>
          <a:lstStyle/>
          <a:p>
            <a:pPr marL="0" indent="0">
              <a:buNone/>
            </a:pPr>
            <a:r>
              <a:rPr lang="zh-TW" altLang="en-US" b="1" dirty="0">
                <a:latin typeface="標楷體" panose="03000509000000000000" pitchFamily="65" charset="-120"/>
                <a:ea typeface="標楷體" panose="03000509000000000000" pitchFamily="65" charset="-120"/>
              </a:rPr>
              <a:t>需要先安裝</a:t>
            </a:r>
            <a:r>
              <a:rPr lang="en-US" altLang="zh-TW" b="1" dirty="0" err="1">
                <a:latin typeface="標楷體" panose="03000509000000000000" pitchFamily="65" charset="-120"/>
                <a:ea typeface="標楷體" panose="03000509000000000000" pitchFamily="65" charset="-120"/>
              </a:rPr>
              <a:t>mtd</a:t>
            </a:r>
            <a:r>
              <a:rPr lang="en-US" altLang="zh-TW" b="1" dirty="0">
                <a:latin typeface="標楷體" panose="03000509000000000000" pitchFamily="65" charset="-120"/>
                <a:ea typeface="標楷體" panose="03000509000000000000" pitchFamily="65" charset="-120"/>
              </a:rPr>
              <a:t>-utils</a:t>
            </a:r>
          </a:p>
          <a:p>
            <a:pPr marL="0" indent="0">
              <a:buNone/>
            </a:pPr>
            <a:r>
              <a:rPr lang="en-US" altLang="zh-TW" dirty="0" err="1"/>
              <a:t>sudo</a:t>
            </a:r>
            <a:r>
              <a:rPr lang="en-US" altLang="zh-TW" dirty="0"/>
              <a:t> apt-get update</a:t>
            </a:r>
          </a:p>
          <a:p>
            <a:pPr marL="0" indent="0">
              <a:buNone/>
            </a:pPr>
            <a:r>
              <a:rPr lang="en-US" altLang="zh-TW" dirty="0" err="1"/>
              <a:t>sudo</a:t>
            </a:r>
            <a:r>
              <a:rPr lang="en-US" altLang="zh-TW" dirty="0"/>
              <a:t> apt-get install </a:t>
            </a:r>
            <a:r>
              <a:rPr lang="en-US" altLang="zh-TW" dirty="0" err="1"/>
              <a:t>mtd</a:t>
            </a:r>
            <a:r>
              <a:rPr lang="en-US" altLang="zh-TW" dirty="0"/>
              <a:t>-utils</a:t>
            </a:r>
          </a:p>
          <a:p>
            <a:pPr marL="0" indent="0">
              <a:buNone/>
            </a:pPr>
            <a:r>
              <a:rPr lang="zh-TW" altLang="en-US" dirty="0">
                <a:latin typeface="標楷體" panose="03000509000000000000" pitchFamily="65" charset="-120"/>
                <a:ea typeface="標楷體" panose="03000509000000000000" pitchFamily="65" charset="-120"/>
              </a:rPr>
              <a:t>創建一個目錄來包含要寫入</a:t>
            </a:r>
            <a:r>
              <a:rPr lang="en-US" altLang="zh-TW" dirty="0">
                <a:latin typeface="標楷體" panose="03000509000000000000" pitchFamily="65" charset="-120"/>
                <a:ea typeface="標楷體" panose="03000509000000000000" pitchFamily="65" charset="-120"/>
              </a:rPr>
              <a:t>JFFS2</a:t>
            </a:r>
            <a:r>
              <a:rPr lang="zh-TW" altLang="en-US" dirty="0">
                <a:latin typeface="標楷體" panose="03000509000000000000" pitchFamily="65" charset="-120"/>
                <a:ea typeface="標楷體" panose="03000509000000000000" pitchFamily="65" charset="-120"/>
              </a:rPr>
              <a:t>檔案系統的所有檔案和目錄。</a:t>
            </a:r>
          </a:p>
          <a:p>
            <a:pPr marL="0" indent="0">
              <a:buNone/>
            </a:pPr>
            <a:r>
              <a:rPr lang="en-US" altLang="zh-TW" dirty="0" err="1"/>
              <a:t>mkdir</a:t>
            </a:r>
            <a:r>
              <a:rPr lang="en-US" altLang="zh-TW" dirty="0"/>
              <a:t> -p /</a:t>
            </a:r>
            <a:r>
              <a:rPr lang="en-US" altLang="zh-TW" dirty="0" err="1"/>
              <a:t>tmp</a:t>
            </a:r>
            <a:r>
              <a:rPr lang="en-US" altLang="zh-TW" dirty="0"/>
              <a:t>/</a:t>
            </a:r>
            <a:r>
              <a:rPr lang="en-US" altLang="zh-TW" dirty="0" err="1"/>
              <a:t>rootfs</a:t>
            </a:r>
            <a:endParaRPr lang="en-US" altLang="zh-TW" dirty="0"/>
          </a:p>
          <a:p>
            <a:pPr marL="0" indent="0">
              <a:buNone/>
            </a:pPr>
            <a:r>
              <a:rPr lang="zh-TW" altLang="en-US" b="1" dirty="0">
                <a:latin typeface="標楷體" panose="03000509000000000000" pitchFamily="65" charset="-120"/>
                <a:ea typeface="標楷體" panose="03000509000000000000" pitchFamily="65" charset="-120"/>
              </a:rPr>
              <a:t>將所有需要的檔案和目錄複製到這個目錄中。</a:t>
            </a:r>
          </a:p>
          <a:p>
            <a:pPr marL="0" indent="0">
              <a:buNone/>
            </a:pPr>
            <a:r>
              <a:rPr lang="en-US" altLang="zh-TW" dirty="0"/>
              <a:t>cp -r /path/to/your/files/* /</a:t>
            </a:r>
            <a:r>
              <a:rPr lang="en-US" altLang="zh-TW" dirty="0" err="1"/>
              <a:t>tmp</a:t>
            </a:r>
            <a:r>
              <a:rPr lang="en-US" altLang="zh-TW" dirty="0"/>
              <a:t>/</a:t>
            </a:r>
            <a:r>
              <a:rPr lang="en-US" altLang="zh-TW" dirty="0" err="1"/>
              <a:t>rootfs</a:t>
            </a:r>
            <a:r>
              <a:rPr lang="en-US" altLang="zh-TW" dirty="0"/>
              <a:t>/</a:t>
            </a:r>
            <a:r>
              <a:rPr lang="zh-TW" altLang="en-US" dirty="0"/>
              <a:t>  </a:t>
            </a:r>
            <a:endParaRPr lang="en-US" altLang="zh-TW" dirty="0"/>
          </a:p>
          <a:p>
            <a:pPr marL="0" indent="0">
              <a:buNone/>
            </a:pPr>
            <a:r>
              <a:rPr lang="zh-TW" altLang="en-US" dirty="0">
                <a:latin typeface="標楷體" panose="03000509000000000000" pitchFamily="65" charset="-120"/>
                <a:ea typeface="標楷體" panose="03000509000000000000" pitchFamily="65" charset="-120"/>
              </a:rPr>
              <a:t>使用</a:t>
            </a:r>
            <a:r>
              <a:rPr lang="zh-TW" altLang="en-US" dirty="0"/>
              <a:t> </a:t>
            </a:r>
            <a:r>
              <a:rPr lang="en-US" altLang="zh-TW" dirty="0"/>
              <a:t>mkfs.jffs2</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創建</a:t>
            </a:r>
            <a:r>
              <a:rPr lang="en-US" altLang="zh-TW" dirty="0"/>
              <a:t>JFFS2</a:t>
            </a:r>
            <a:r>
              <a:rPr lang="zh-TW" altLang="en-US" dirty="0">
                <a:latin typeface="標楷體" panose="03000509000000000000" pitchFamily="65" charset="-120"/>
                <a:ea typeface="標楷體" panose="03000509000000000000" pitchFamily="65" charset="-120"/>
              </a:rPr>
              <a:t>映像檔</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t>mkfs.jffs2 -r /</a:t>
            </a:r>
            <a:r>
              <a:rPr lang="en-US" altLang="zh-TW" dirty="0" err="1"/>
              <a:t>tmp</a:t>
            </a:r>
            <a:r>
              <a:rPr lang="en-US" altLang="zh-TW" dirty="0"/>
              <a:t>/</a:t>
            </a:r>
            <a:r>
              <a:rPr lang="en-US" altLang="zh-TW" dirty="0" err="1"/>
              <a:t>rootfs</a:t>
            </a:r>
            <a:r>
              <a:rPr lang="en-US" altLang="zh-TW" dirty="0"/>
              <a:t> -o /</a:t>
            </a:r>
            <a:r>
              <a:rPr lang="en-US" altLang="zh-TW" dirty="0" err="1"/>
              <a:t>tmp</a:t>
            </a:r>
            <a:r>
              <a:rPr lang="en-US" altLang="zh-TW" dirty="0"/>
              <a:t>/rootfs.jffs2 -e 128KiB</a:t>
            </a:r>
          </a:p>
          <a:p>
            <a:pPr marL="0" indent="0">
              <a:buNone/>
            </a:pPr>
            <a:endParaRPr lang="zh-TW" altLang="en-US" dirty="0"/>
          </a:p>
        </p:txBody>
      </p:sp>
    </p:spTree>
    <p:extLst>
      <p:ext uri="{BB962C8B-B14F-4D97-AF65-F5344CB8AC3E}">
        <p14:creationId xmlns:p14="http://schemas.microsoft.com/office/powerpoint/2010/main" val="1264315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F4D1ED-AA2B-C42D-4DF1-3B1D3126A882}"/>
              </a:ext>
            </a:extLst>
          </p:cNvPr>
          <p:cNvSpPr>
            <a:spLocks noGrp="1"/>
          </p:cNvSpPr>
          <p:nvPr>
            <p:ph type="title"/>
          </p:nvPr>
        </p:nvSpPr>
        <p:spPr/>
        <p:txBody>
          <a:bodyPr/>
          <a:lstStyle/>
          <a:p>
            <a:r>
              <a:rPr lang="en-US" altLang="zh-TW" dirty="0"/>
              <a:t>FAT32</a:t>
            </a:r>
            <a:r>
              <a:rPr lang="zh-TW" altLang="en-US" dirty="0"/>
              <a:t>、</a:t>
            </a:r>
            <a:r>
              <a:rPr lang="en-US" altLang="zh-TW" dirty="0"/>
              <a:t>ext4</a:t>
            </a:r>
            <a:r>
              <a:rPr lang="zh-TW" altLang="en-US" dirty="0"/>
              <a:t>和</a:t>
            </a:r>
            <a:r>
              <a:rPr lang="en-US" altLang="zh-TW" dirty="0"/>
              <a:t>JFFS2</a:t>
            </a:r>
            <a:r>
              <a:rPr lang="zh-TW" altLang="en-US" dirty="0"/>
              <a:t>三種常見的檔案系統在嵌入式系統中的性能和效能</a:t>
            </a:r>
            <a:r>
              <a:rPr lang="en-US" altLang="zh-TW" dirty="0"/>
              <a:t>?</a:t>
            </a:r>
            <a:endParaRPr lang="zh-TW" altLang="en-US" dirty="0"/>
          </a:p>
        </p:txBody>
      </p:sp>
      <p:sp>
        <p:nvSpPr>
          <p:cNvPr id="3" name="內容版面配置區 2">
            <a:extLst>
              <a:ext uri="{FF2B5EF4-FFF2-40B4-BE49-F238E27FC236}">
                <a16:creationId xmlns:a16="http://schemas.microsoft.com/office/drawing/2014/main" id="{6AE7B0EC-B48C-527C-AF63-397530184E13}"/>
              </a:ext>
            </a:extLst>
          </p:cNvPr>
          <p:cNvSpPr>
            <a:spLocks noGrp="1"/>
          </p:cNvSpPr>
          <p:nvPr>
            <p:ph idx="1"/>
          </p:nvPr>
        </p:nvSpPr>
        <p:spPr/>
        <p:txBody>
          <a:bodyPr>
            <a:normAutofit fontScale="62500" lnSpcReduction="20000"/>
          </a:bodyPr>
          <a:lstStyle/>
          <a:p>
            <a:r>
              <a:rPr lang="en-US" altLang="zh-TW" dirty="0"/>
              <a:t>FAT32</a:t>
            </a:r>
          </a:p>
          <a:p>
            <a:r>
              <a:rPr lang="zh-TW" altLang="en-US" dirty="0"/>
              <a:t>擦寫效率： </a:t>
            </a:r>
            <a:r>
              <a:rPr lang="en-US" altLang="zh-TW" dirty="0"/>
              <a:t>FAT32</a:t>
            </a:r>
            <a:r>
              <a:rPr lang="zh-TW" altLang="en-US" dirty="0"/>
              <a:t>對於小檔案的寫入效率較高，但是在處理大檔案時可能會產生檔案碎片，導致性能下降。此外，</a:t>
            </a:r>
            <a:r>
              <a:rPr lang="en-US" altLang="zh-TW" dirty="0"/>
              <a:t>FAT32</a:t>
            </a:r>
            <a:r>
              <a:rPr lang="zh-TW" altLang="en-US" dirty="0"/>
              <a:t>在擦除和寫入操作時可能會導致</a:t>
            </a:r>
            <a:r>
              <a:rPr lang="en-US" altLang="zh-TW" dirty="0"/>
              <a:t>Flash</a:t>
            </a:r>
            <a:r>
              <a:rPr lang="zh-TW" altLang="en-US" dirty="0"/>
              <a:t>存儲器的耗損較快。</a:t>
            </a:r>
          </a:p>
          <a:p>
            <a:endParaRPr lang="zh-TW" altLang="en-US" dirty="0"/>
          </a:p>
          <a:p>
            <a:r>
              <a:rPr lang="zh-TW" altLang="en-US" dirty="0"/>
              <a:t>讀取速度： </a:t>
            </a:r>
            <a:r>
              <a:rPr lang="en-US" altLang="zh-TW" dirty="0"/>
              <a:t>FAT32</a:t>
            </a:r>
            <a:r>
              <a:rPr lang="zh-TW" altLang="en-US" dirty="0"/>
              <a:t>的讀取速度通常較快，特別是對於隨機訪問的情況。這是因為</a:t>
            </a:r>
            <a:r>
              <a:rPr lang="en-US" altLang="zh-TW" dirty="0"/>
              <a:t>FAT32</a:t>
            </a:r>
            <a:r>
              <a:rPr lang="zh-TW" altLang="en-US" dirty="0"/>
              <a:t>使用簡單的文件結構，不需要額外的元資料查詢。</a:t>
            </a:r>
          </a:p>
          <a:p>
            <a:endParaRPr lang="zh-TW" altLang="en-US" dirty="0"/>
          </a:p>
          <a:p>
            <a:r>
              <a:rPr lang="zh-TW" altLang="en-US" dirty="0"/>
              <a:t>系統啟動時間： </a:t>
            </a:r>
            <a:r>
              <a:rPr lang="en-US" altLang="zh-TW" dirty="0"/>
              <a:t>FAT32</a:t>
            </a:r>
            <a:r>
              <a:rPr lang="zh-TW" altLang="en-US" dirty="0"/>
              <a:t>的啟動時間通常較快，因為它是一個較簡單的檔案系統，初始化時間較短。</a:t>
            </a:r>
          </a:p>
          <a:p>
            <a:endParaRPr lang="zh-TW" altLang="en-US" dirty="0"/>
          </a:p>
          <a:p>
            <a:r>
              <a:rPr lang="zh-TW" altLang="en-US" dirty="0"/>
              <a:t>檔案系統大小： </a:t>
            </a:r>
            <a:r>
              <a:rPr lang="en-US" altLang="zh-TW" dirty="0"/>
              <a:t>FAT32</a:t>
            </a:r>
            <a:r>
              <a:rPr lang="zh-TW" altLang="en-US" dirty="0"/>
              <a:t>的檔案系統大小較大，因為它需要額外的檔案表來存儲文件的分佈信息。</a:t>
            </a:r>
          </a:p>
          <a:p>
            <a:endParaRPr lang="zh-TW" altLang="en-US" dirty="0"/>
          </a:p>
          <a:p>
            <a:r>
              <a:rPr lang="zh-TW" altLang="en-US" dirty="0"/>
              <a:t>異常處理： </a:t>
            </a:r>
            <a:r>
              <a:rPr lang="en-US" altLang="zh-TW" dirty="0"/>
              <a:t>FAT32</a:t>
            </a:r>
            <a:r>
              <a:rPr lang="zh-TW" altLang="en-US" dirty="0"/>
              <a:t>在處理異常情況時的效能可能較差，例如掉電或系統崩潰後的檔案系統恢復可能需要進行一些檢查和修復操作。</a:t>
            </a:r>
          </a:p>
        </p:txBody>
      </p:sp>
    </p:spTree>
    <p:extLst>
      <p:ext uri="{BB962C8B-B14F-4D97-AF65-F5344CB8AC3E}">
        <p14:creationId xmlns:p14="http://schemas.microsoft.com/office/powerpoint/2010/main" val="3300305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516A-AABC-F370-2196-51C1962A6099}"/>
              </a:ext>
            </a:extLst>
          </p:cNvPr>
          <p:cNvSpPr>
            <a:spLocks noGrp="1"/>
          </p:cNvSpPr>
          <p:nvPr>
            <p:ph type="title"/>
          </p:nvPr>
        </p:nvSpPr>
        <p:spPr/>
        <p:txBody>
          <a:bodyPr/>
          <a:lstStyle/>
          <a:p>
            <a:r>
              <a:rPr lang="en-US" altLang="zh-TW" dirty="0"/>
              <a:t>FAT32</a:t>
            </a:r>
            <a:r>
              <a:rPr lang="zh-TW" altLang="en-US" dirty="0"/>
              <a:t>、</a:t>
            </a:r>
            <a:r>
              <a:rPr lang="en-US" altLang="zh-TW" dirty="0"/>
              <a:t>ext4</a:t>
            </a:r>
            <a:r>
              <a:rPr lang="zh-TW" altLang="en-US" dirty="0"/>
              <a:t>和</a:t>
            </a:r>
            <a:r>
              <a:rPr lang="en-US" altLang="zh-TW" dirty="0"/>
              <a:t>JFFS2</a:t>
            </a:r>
            <a:r>
              <a:rPr lang="zh-TW" altLang="en-US" dirty="0"/>
              <a:t>三種常見的檔案系統在嵌入式系統中的性能和效能</a:t>
            </a:r>
            <a:r>
              <a:rPr lang="en-US" altLang="zh-TW" dirty="0"/>
              <a:t>?</a:t>
            </a:r>
            <a:endParaRPr lang="zh-TW" altLang="en-US" dirty="0"/>
          </a:p>
        </p:txBody>
      </p:sp>
      <p:sp>
        <p:nvSpPr>
          <p:cNvPr id="3" name="內容版面配置區 2">
            <a:extLst>
              <a:ext uri="{FF2B5EF4-FFF2-40B4-BE49-F238E27FC236}">
                <a16:creationId xmlns:a16="http://schemas.microsoft.com/office/drawing/2014/main" id="{ACEDC408-B60E-A6AF-FDCA-D521BD95F7E9}"/>
              </a:ext>
            </a:extLst>
          </p:cNvPr>
          <p:cNvSpPr>
            <a:spLocks noGrp="1"/>
          </p:cNvSpPr>
          <p:nvPr>
            <p:ph idx="1"/>
          </p:nvPr>
        </p:nvSpPr>
        <p:spPr/>
        <p:txBody>
          <a:bodyPr>
            <a:normAutofit fontScale="70000" lnSpcReduction="20000"/>
          </a:bodyPr>
          <a:lstStyle/>
          <a:p>
            <a:r>
              <a:rPr lang="en-US" altLang="zh-TW" dirty="0"/>
              <a:t>ext4</a:t>
            </a:r>
          </a:p>
          <a:p>
            <a:r>
              <a:rPr lang="zh-TW" altLang="en-US" dirty="0"/>
              <a:t>擦寫效率： </a:t>
            </a:r>
            <a:r>
              <a:rPr lang="en-US" altLang="zh-TW" dirty="0"/>
              <a:t>ext4</a:t>
            </a:r>
            <a:r>
              <a:rPr lang="zh-TW" altLang="en-US" dirty="0"/>
              <a:t>在處理大檔案和大量寫入時的性能較好，它採用了更高效的擦除和寫入算法，並且支持延遲分配等技術以減少檔案碎片。</a:t>
            </a:r>
          </a:p>
          <a:p>
            <a:endParaRPr lang="zh-TW" altLang="en-US" dirty="0"/>
          </a:p>
          <a:p>
            <a:r>
              <a:rPr lang="zh-TW" altLang="en-US" dirty="0"/>
              <a:t>讀取速度： </a:t>
            </a:r>
            <a:r>
              <a:rPr lang="en-US" altLang="zh-TW" dirty="0"/>
              <a:t>ext4</a:t>
            </a:r>
            <a:r>
              <a:rPr lang="zh-TW" altLang="en-US" dirty="0"/>
              <a:t>的讀取速度也較快，尤其在大型檔案和多檔案系統情況下的讀取效率較高。</a:t>
            </a:r>
          </a:p>
          <a:p>
            <a:endParaRPr lang="zh-TW" altLang="en-US" dirty="0"/>
          </a:p>
          <a:p>
            <a:r>
              <a:rPr lang="zh-TW" altLang="en-US" dirty="0"/>
              <a:t>系統啟動時間： </a:t>
            </a:r>
            <a:r>
              <a:rPr lang="en-US" altLang="zh-TW" dirty="0"/>
              <a:t>ext4</a:t>
            </a:r>
            <a:r>
              <a:rPr lang="zh-TW" altLang="en-US" dirty="0"/>
              <a:t>的初始化時間可能比</a:t>
            </a:r>
            <a:r>
              <a:rPr lang="en-US" altLang="zh-TW" dirty="0"/>
              <a:t>FAT32</a:t>
            </a:r>
            <a:r>
              <a:rPr lang="zh-TW" altLang="en-US" dirty="0"/>
              <a:t>長一些，因為它需要更多的元資料來維護文件系統的一致性。</a:t>
            </a:r>
          </a:p>
          <a:p>
            <a:endParaRPr lang="zh-TW" altLang="en-US" dirty="0"/>
          </a:p>
          <a:p>
            <a:r>
              <a:rPr lang="zh-TW" altLang="en-US" dirty="0"/>
              <a:t>檔案系統大小： </a:t>
            </a:r>
            <a:r>
              <a:rPr lang="en-US" altLang="zh-TW" dirty="0"/>
              <a:t>ext4</a:t>
            </a:r>
            <a:r>
              <a:rPr lang="zh-TW" altLang="en-US" dirty="0"/>
              <a:t>的檔案系統大小通常較小，因為它使用更有效的檔案索引和壓縮技術來減少空間浪費。</a:t>
            </a:r>
          </a:p>
          <a:p>
            <a:endParaRPr lang="zh-TW" altLang="en-US" dirty="0"/>
          </a:p>
          <a:p>
            <a:r>
              <a:rPr lang="zh-TW" altLang="en-US" dirty="0"/>
              <a:t>異常處理： </a:t>
            </a:r>
            <a:r>
              <a:rPr lang="en-US" altLang="zh-TW" dirty="0"/>
              <a:t>ext4</a:t>
            </a:r>
            <a:r>
              <a:rPr lang="zh-TW" altLang="en-US" dirty="0"/>
              <a:t>在處理異常情況時的效能較好，它具有較強的日誌和檔案系統一致性保護機制，可以更快地進行恢復和修復操作。</a:t>
            </a:r>
          </a:p>
        </p:txBody>
      </p:sp>
    </p:spTree>
    <p:extLst>
      <p:ext uri="{BB962C8B-B14F-4D97-AF65-F5344CB8AC3E}">
        <p14:creationId xmlns:p14="http://schemas.microsoft.com/office/powerpoint/2010/main" val="309301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BB730-3CA1-80E1-2700-CEB90366342B}"/>
              </a:ext>
            </a:extLst>
          </p:cNvPr>
          <p:cNvSpPr>
            <a:spLocks noGrp="1"/>
          </p:cNvSpPr>
          <p:nvPr>
            <p:ph type="title"/>
          </p:nvPr>
        </p:nvSpPr>
        <p:spPr/>
        <p:txBody>
          <a:bodyPr/>
          <a:lstStyle/>
          <a:p>
            <a:r>
              <a:rPr lang="en-US" altLang="zh-TW" dirty="0"/>
              <a:t>FAT32</a:t>
            </a:r>
            <a:r>
              <a:rPr lang="zh-TW" altLang="en-US" dirty="0"/>
              <a:t>、</a:t>
            </a:r>
            <a:r>
              <a:rPr lang="en-US" altLang="zh-TW" dirty="0"/>
              <a:t>ext4</a:t>
            </a:r>
            <a:r>
              <a:rPr lang="zh-TW" altLang="en-US" dirty="0"/>
              <a:t>和</a:t>
            </a:r>
            <a:r>
              <a:rPr lang="en-US" altLang="zh-TW" dirty="0"/>
              <a:t>JFFS2</a:t>
            </a:r>
            <a:r>
              <a:rPr lang="zh-TW" altLang="en-US" dirty="0"/>
              <a:t>三種常見的檔案系統在嵌入式系統中的性能和效能</a:t>
            </a:r>
            <a:r>
              <a:rPr lang="en-US" altLang="zh-TW" dirty="0"/>
              <a:t>?</a:t>
            </a:r>
            <a:endParaRPr lang="zh-TW" altLang="en-US" dirty="0"/>
          </a:p>
        </p:txBody>
      </p:sp>
      <p:sp>
        <p:nvSpPr>
          <p:cNvPr id="3" name="內容版面配置區 2">
            <a:extLst>
              <a:ext uri="{FF2B5EF4-FFF2-40B4-BE49-F238E27FC236}">
                <a16:creationId xmlns:a16="http://schemas.microsoft.com/office/drawing/2014/main" id="{DE9424F1-79C2-51A3-D435-2ED0600B9F95}"/>
              </a:ext>
            </a:extLst>
          </p:cNvPr>
          <p:cNvSpPr>
            <a:spLocks noGrp="1"/>
          </p:cNvSpPr>
          <p:nvPr>
            <p:ph idx="1"/>
          </p:nvPr>
        </p:nvSpPr>
        <p:spPr/>
        <p:txBody>
          <a:bodyPr>
            <a:normAutofit fontScale="62500" lnSpcReduction="20000"/>
          </a:bodyPr>
          <a:lstStyle/>
          <a:p>
            <a:r>
              <a:rPr lang="en-US" altLang="zh-TW" dirty="0"/>
              <a:t>JFFS2</a:t>
            </a:r>
          </a:p>
          <a:p>
            <a:r>
              <a:rPr lang="zh-TW" altLang="en-US" dirty="0"/>
              <a:t>擦寫效率： </a:t>
            </a:r>
            <a:r>
              <a:rPr lang="en-US" altLang="zh-TW" dirty="0"/>
              <a:t>JFFS2</a:t>
            </a:r>
            <a:r>
              <a:rPr lang="zh-TW" altLang="en-US" dirty="0"/>
              <a:t>是專為</a:t>
            </a:r>
            <a:r>
              <a:rPr lang="en-US" altLang="zh-TW" dirty="0"/>
              <a:t>Flash</a:t>
            </a:r>
            <a:r>
              <a:rPr lang="zh-TW" altLang="en-US" dirty="0"/>
              <a:t>存儲器設計的檔案系統，擁有良好的擦寫效率，可以減少檔案碎片並且最小化對</a:t>
            </a:r>
            <a:r>
              <a:rPr lang="en-US" altLang="zh-TW" dirty="0"/>
              <a:t>Flash</a:t>
            </a:r>
            <a:r>
              <a:rPr lang="zh-TW" altLang="en-US" dirty="0"/>
              <a:t>存儲器的耗損。</a:t>
            </a:r>
          </a:p>
          <a:p>
            <a:endParaRPr lang="zh-TW" altLang="en-US" dirty="0"/>
          </a:p>
          <a:p>
            <a:r>
              <a:rPr lang="zh-TW" altLang="en-US" dirty="0"/>
              <a:t>讀取速度： </a:t>
            </a:r>
            <a:r>
              <a:rPr lang="en-US" altLang="zh-TW" dirty="0"/>
              <a:t>JFFS2</a:t>
            </a:r>
            <a:r>
              <a:rPr lang="zh-TW" altLang="en-US" dirty="0"/>
              <a:t>的讀取速度較慢，特別是在大型檔案和多檔案系統情況下，因為它需要額外的元資料查詢來維護檔案系統的一致性。</a:t>
            </a:r>
          </a:p>
          <a:p>
            <a:endParaRPr lang="zh-TW" altLang="en-US" dirty="0"/>
          </a:p>
          <a:p>
            <a:r>
              <a:rPr lang="zh-TW" altLang="en-US" dirty="0"/>
              <a:t>系統啟動時間： </a:t>
            </a:r>
            <a:r>
              <a:rPr lang="en-US" altLang="zh-TW" dirty="0"/>
              <a:t>JFFS2</a:t>
            </a:r>
            <a:r>
              <a:rPr lang="zh-TW" altLang="en-US" dirty="0"/>
              <a:t>的初始化時間可能較長，因為它需要進行額外的檢查和初始化操作以確保檔案系統的完整性。</a:t>
            </a:r>
          </a:p>
          <a:p>
            <a:endParaRPr lang="zh-TW" altLang="en-US" dirty="0"/>
          </a:p>
          <a:p>
            <a:r>
              <a:rPr lang="zh-TW" altLang="en-US" dirty="0"/>
              <a:t>檔案系統大小： </a:t>
            </a:r>
            <a:r>
              <a:rPr lang="en-US" altLang="zh-TW" dirty="0"/>
              <a:t>JFFS2</a:t>
            </a:r>
            <a:r>
              <a:rPr lang="zh-TW" altLang="en-US" dirty="0"/>
              <a:t>的檔案系統大小較小，因為它使用較少的元資料和索引來存儲文件的分佈信息。</a:t>
            </a:r>
          </a:p>
          <a:p>
            <a:endParaRPr lang="zh-TW" altLang="en-US" dirty="0"/>
          </a:p>
          <a:p>
            <a:r>
              <a:rPr lang="zh-TW" altLang="en-US" dirty="0"/>
              <a:t>異常處理： </a:t>
            </a:r>
            <a:r>
              <a:rPr lang="en-US" altLang="zh-TW" dirty="0"/>
              <a:t>JFFS2</a:t>
            </a:r>
            <a:r>
              <a:rPr lang="zh-TW" altLang="en-US" dirty="0"/>
              <a:t>在處理異常情況時的效能較好，它具有較強的日誌和檔案系統一致性保護機制，可以更快地進行恢復和修復操作。</a:t>
            </a:r>
          </a:p>
        </p:txBody>
      </p:sp>
    </p:spTree>
    <p:extLst>
      <p:ext uri="{BB962C8B-B14F-4D97-AF65-F5344CB8AC3E}">
        <p14:creationId xmlns:p14="http://schemas.microsoft.com/office/powerpoint/2010/main" val="317047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EB137-F5A3-3A09-D753-7D77619B7B2D}"/>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descr="一張含有 文字, 螢幕擷取畫面, 軟體, 多媒體軟體 的圖片&#10;&#10;自動產生的描述">
            <a:extLst>
              <a:ext uri="{FF2B5EF4-FFF2-40B4-BE49-F238E27FC236}">
                <a16:creationId xmlns:a16="http://schemas.microsoft.com/office/drawing/2014/main" id="{FAE74CE4-1BA4-F6F5-BD3E-DD9A2CA3A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09" t="60795" r="62298" b="36532"/>
          <a:stretch/>
        </p:blipFill>
        <p:spPr>
          <a:xfrm>
            <a:off x="588076" y="1570177"/>
            <a:ext cx="8674774" cy="513481"/>
          </a:xfrm>
        </p:spPr>
      </p:pic>
      <p:pic>
        <p:nvPicPr>
          <p:cNvPr id="4" name="圖片 3" descr="一張含有 文字, 螢幕擷取畫面, 軟體, 多媒體軟體 的圖片&#10;&#10;自動產生的描述">
            <a:extLst>
              <a:ext uri="{FF2B5EF4-FFF2-40B4-BE49-F238E27FC236}">
                <a16:creationId xmlns:a16="http://schemas.microsoft.com/office/drawing/2014/main" id="{7CDE8F0A-6CCC-2D01-7320-EEA904A99F49}"/>
              </a:ext>
            </a:extLst>
          </p:cNvPr>
          <p:cNvPicPr>
            <a:picLocks noChangeAspect="1"/>
          </p:cNvPicPr>
          <p:nvPr/>
        </p:nvPicPr>
        <p:blipFill rotWithShape="1">
          <a:blip r:embed="rId3">
            <a:extLst>
              <a:ext uri="{28A0092B-C50C-407E-A947-70E740481C1C}">
                <a14:useLocalDpi xmlns:a14="http://schemas.microsoft.com/office/drawing/2010/main" val="0"/>
              </a:ext>
            </a:extLst>
          </a:blip>
          <a:srcRect l="5789" t="52217" r="35394"/>
          <a:stretch/>
        </p:blipFill>
        <p:spPr>
          <a:xfrm>
            <a:off x="680545" y="2308464"/>
            <a:ext cx="4586556" cy="4036631"/>
          </a:xfrm>
          <a:prstGeom prst="rect">
            <a:avLst/>
          </a:prstGeom>
        </p:spPr>
      </p:pic>
      <p:sp>
        <p:nvSpPr>
          <p:cNvPr id="8" name="文字方塊 7">
            <a:extLst>
              <a:ext uri="{FF2B5EF4-FFF2-40B4-BE49-F238E27FC236}">
                <a16:creationId xmlns:a16="http://schemas.microsoft.com/office/drawing/2014/main" id="{1343D62E-22BB-5CC0-41D5-E9FD8CD42C0A}"/>
              </a:ext>
            </a:extLst>
          </p:cNvPr>
          <p:cNvSpPr txBox="1"/>
          <p:nvPr/>
        </p:nvSpPr>
        <p:spPr>
          <a:xfrm>
            <a:off x="5257800" y="2372520"/>
            <a:ext cx="6096000" cy="523220"/>
          </a:xfrm>
          <a:prstGeom prst="rect">
            <a:avLst/>
          </a:prstGeom>
          <a:noFill/>
        </p:spPr>
        <p:txBody>
          <a:bodyPr wrap="square">
            <a:spAutoFit/>
          </a:bodyPr>
          <a:lstStyle/>
          <a:p>
            <a:r>
              <a:rPr lang="en-US" altLang="zh-TW" sz="2800" b="1"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make</a:t>
            </a:r>
            <a:r>
              <a:rPr lang="zh-TW" altLang="en-US" sz="2800" dirty="0">
                <a:latin typeface="Times New Roman" panose="02020603050405020304" pitchFamily="18" charset="0"/>
                <a:cs typeface="Times New Roman" panose="02020603050405020304" pitchFamily="18" charset="0"/>
              </a:rPr>
              <a:t> </a:t>
            </a:r>
            <a:r>
              <a:rPr lang="zh-TW" altLang="en-US" sz="2800" dirty="0">
                <a:latin typeface="標楷體" panose="03000509000000000000" pitchFamily="65" charset="-120"/>
                <a:ea typeface="標楷體" panose="03000509000000000000" pitchFamily="65" charset="-120"/>
              </a:rPr>
              <a:t>編譯源碼</a:t>
            </a:r>
            <a:endParaRPr lang="zh-TW" altLang="en-US" sz="2800" b="1"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510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6E7FE-86B9-FBAB-A4F5-DFCB67207E1B}"/>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a:extLst>
              <a:ext uri="{FF2B5EF4-FFF2-40B4-BE49-F238E27FC236}">
                <a16:creationId xmlns:a16="http://schemas.microsoft.com/office/drawing/2014/main" id="{46FA0FCD-2574-0BC4-71E4-8D6139363E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51" t="11172" r="34595" b="36647"/>
          <a:stretch/>
        </p:blipFill>
        <p:spPr>
          <a:xfrm>
            <a:off x="589620" y="1485203"/>
            <a:ext cx="7229866" cy="3887594"/>
          </a:xfrm>
        </p:spPr>
      </p:pic>
      <p:pic>
        <p:nvPicPr>
          <p:cNvPr id="7" name="圖片 6">
            <a:extLst>
              <a:ext uri="{FF2B5EF4-FFF2-40B4-BE49-F238E27FC236}">
                <a16:creationId xmlns:a16="http://schemas.microsoft.com/office/drawing/2014/main" id="{E7034918-C4A5-6015-1F88-EBDE78EF3A3C}"/>
              </a:ext>
            </a:extLst>
          </p:cNvPr>
          <p:cNvPicPr>
            <a:picLocks noChangeAspect="1"/>
          </p:cNvPicPr>
          <p:nvPr/>
        </p:nvPicPr>
        <p:blipFill rotWithShape="1">
          <a:blip r:embed="rId3">
            <a:extLst>
              <a:ext uri="{28A0092B-C50C-407E-A947-70E740481C1C}">
                <a14:useLocalDpi xmlns:a14="http://schemas.microsoft.com/office/drawing/2010/main" val="0"/>
              </a:ext>
            </a:extLst>
          </a:blip>
          <a:srcRect l="13989" t="51150" r="36882" b="40126"/>
          <a:stretch/>
        </p:blipFill>
        <p:spPr>
          <a:xfrm>
            <a:off x="410944" y="5488411"/>
            <a:ext cx="7229866" cy="682062"/>
          </a:xfrm>
          <a:prstGeom prst="rect">
            <a:avLst/>
          </a:prstGeom>
        </p:spPr>
      </p:pic>
      <p:sp>
        <p:nvSpPr>
          <p:cNvPr id="4" name="文字方塊 3">
            <a:extLst>
              <a:ext uri="{FF2B5EF4-FFF2-40B4-BE49-F238E27FC236}">
                <a16:creationId xmlns:a16="http://schemas.microsoft.com/office/drawing/2014/main" id="{DF3B31EB-9EA5-39E4-489B-2653B8FC2A1A}"/>
              </a:ext>
            </a:extLst>
          </p:cNvPr>
          <p:cNvSpPr txBox="1"/>
          <p:nvPr/>
        </p:nvSpPr>
        <p:spPr>
          <a:xfrm>
            <a:off x="7926946" y="1690688"/>
            <a:ext cx="3993931" cy="954107"/>
          </a:xfrm>
          <a:prstGeom prst="rect">
            <a:avLst/>
          </a:prstGeom>
          <a:noFill/>
        </p:spPr>
        <p:txBody>
          <a:bodyPr wrap="square">
            <a:spAutoFit/>
          </a:bodyPr>
          <a:lstStyle/>
          <a:p>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busybox</a:t>
            </a:r>
            <a:r>
              <a:rPr lang="en-US" altLang="zh-TW" sz="2800" dirty="0"/>
              <a:t> </a:t>
            </a:r>
            <a:r>
              <a:rPr lang="zh-TW" altLang="en-US" sz="2800" dirty="0">
                <a:latin typeface="標楷體" panose="03000509000000000000" pitchFamily="65" charset="-120"/>
                <a:ea typeface="標楷體" panose="03000509000000000000" pitchFamily="65" charset="-120"/>
              </a:rPr>
              <a:t>預設安裝路徑為源碼目錄下的</a:t>
            </a:r>
            <a:r>
              <a:rPr lang="en-US" altLang="zh-TW" sz="2800" dirty="0"/>
              <a:t>_</a:t>
            </a:r>
            <a:r>
              <a:rPr lang="en-US" altLang="zh-TW" sz="2800" dirty="0">
                <a:latin typeface="Times New Roman" panose="02020603050405020304" pitchFamily="18" charset="0"/>
                <a:cs typeface="Times New Roman" panose="02020603050405020304" pitchFamily="18" charset="0"/>
              </a:rPr>
              <a:t>install </a:t>
            </a:r>
          </a:p>
        </p:txBody>
      </p:sp>
    </p:spTree>
    <p:extLst>
      <p:ext uri="{BB962C8B-B14F-4D97-AF65-F5344CB8AC3E}">
        <p14:creationId xmlns:p14="http://schemas.microsoft.com/office/powerpoint/2010/main" val="269049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E63805-BADC-6491-E62C-599BFDBA0346}"/>
              </a:ext>
            </a:extLst>
          </p:cNvPr>
          <p:cNvSpPr>
            <a:spLocks noGrp="1"/>
          </p:cNvSpPr>
          <p:nvPr>
            <p:ph type="title"/>
          </p:nvPr>
        </p:nvSpPr>
        <p:spPr>
          <a:xfrm>
            <a:off x="427236" y="231560"/>
            <a:ext cx="10515600" cy="1325563"/>
          </a:xfrm>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7" name="內容版面配置區 6" descr="一張含有 文字, 螢幕擷取畫面, 軟體, 多媒體軟體 的圖片&#10;&#10;自動產生的描述">
            <a:extLst>
              <a:ext uri="{FF2B5EF4-FFF2-40B4-BE49-F238E27FC236}">
                <a16:creationId xmlns:a16="http://schemas.microsoft.com/office/drawing/2014/main" id="{51D16100-E004-95C8-E992-4067CF4859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709" t="69442" r="40543" b="13311"/>
          <a:stretch/>
        </p:blipFill>
        <p:spPr>
          <a:xfrm>
            <a:off x="540252" y="1391150"/>
            <a:ext cx="7646306" cy="1538752"/>
          </a:xfrm>
        </p:spPr>
      </p:pic>
      <p:pic>
        <p:nvPicPr>
          <p:cNvPr id="9" name="圖片 8" descr="一張含有 螢幕擷取畫面, 柳橙, 設計 的圖片&#10;&#10;自動產生的描述">
            <a:extLst>
              <a:ext uri="{FF2B5EF4-FFF2-40B4-BE49-F238E27FC236}">
                <a16:creationId xmlns:a16="http://schemas.microsoft.com/office/drawing/2014/main" id="{FA04BF50-994E-566A-6429-01D75379D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52" y="3215992"/>
            <a:ext cx="7375508" cy="1962184"/>
          </a:xfrm>
          <a:prstGeom prst="rect">
            <a:avLst/>
          </a:prstGeom>
        </p:spPr>
      </p:pic>
      <p:sp>
        <p:nvSpPr>
          <p:cNvPr id="11" name="文字方塊 10">
            <a:extLst>
              <a:ext uri="{FF2B5EF4-FFF2-40B4-BE49-F238E27FC236}">
                <a16:creationId xmlns:a16="http://schemas.microsoft.com/office/drawing/2014/main" id="{BB625513-F49E-9FE7-DC35-D41C85C83BC5}"/>
              </a:ext>
            </a:extLst>
          </p:cNvPr>
          <p:cNvSpPr txBox="1"/>
          <p:nvPr/>
        </p:nvSpPr>
        <p:spPr>
          <a:xfrm>
            <a:off x="8492358" y="1391150"/>
            <a:ext cx="3415863" cy="1569660"/>
          </a:xfrm>
          <a:prstGeom prst="rect">
            <a:avLst/>
          </a:prstGeom>
          <a:noFill/>
        </p:spPr>
        <p:txBody>
          <a:bodyPr wrap="square">
            <a:spAutoFit/>
          </a:bodyPr>
          <a:lstStyle/>
          <a:p>
            <a:r>
              <a:rPr lang="en-US" altLang="zh-TW" sz="2400" dirty="0"/>
              <a:t>cd _install</a:t>
            </a:r>
            <a:r>
              <a:rPr lang="zh-TW" altLang="en-US" sz="2400" dirty="0">
                <a:latin typeface="標楷體" panose="03000509000000000000" pitchFamily="65" charset="-120"/>
                <a:ea typeface="標楷體" panose="03000509000000000000" pitchFamily="65" charset="-120"/>
              </a:rPr>
              <a:t>進入安裝目錄</a:t>
            </a:r>
            <a:endParaRPr lang="en-US" altLang="zh-TW" sz="2400" dirty="0">
              <a:latin typeface="標楷體" panose="03000509000000000000" pitchFamily="65" charset="-120"/>
              <a:ea typeface="標楷體" panose="03000509000000000000" pitchFamily="65" charset="-120"/>
            </a:endParaRPr>
          </a:p>
          <a:p>
            <a:r>
              <a:rPr lang="en-US" altLang="zh-TW" sz="2400" dirty="0" err="1"/>
              <a:t>mkdir</a:t>
            </a:r>
            <a:r>
              <a:rPr lang="en-US" altLang="zh-TW" sz="2400" dirty="0"/>
              <a:t> dev </a:t>
            </a:r>
            <a:r>
              <a:rPr lang="en-US" altLang="zh-TW" sz="2400" dirty="0" err="1"/>
              <a:t>etc</a:t>
            </a:r>
            <a:r>
              <a:rPr lang="en-US" altLang="zh-TW" sz="2400" dirty="0"/>
              <a:t> </a:t>
            </a:r>
            <a:r>
              <a:rPr lang="en-US" altLang="zh-TW" sz="2400" dirty="0" err="1"/>
              <a:t>mnt</a:t>
            </a:r>
            <a:r>
              <a:rPr lang="en-US" altLang="zh-TW" sz="2400" dirty="0"/>
              <a:t> proc var </a:t>
            </a:r>
            <a:r>
              <a:rPr lang="en-US" altLang="zh-TW" sz="2400" dirty="0" err="1"/>
              <a:t>tmp</a:t>
            </a:r>
            <a:r>
              <a:rPr lang="en-US" altLang="zh-TW" sz="2400" dirty="0"/>
              <a:t> sys root</a:t>
            </a:r>
            <a:r>
              <a:rPr lang="zh-TW" altLang="en-US" sz="2400" dirty="0">
                <a:latin typeface="標楷體" panose="03000509000000000000" pitchFamily="65" charset="-120"/>
                <a:ea typeface="標楷體" panose="03000509000000000000" pitchFamily="65" charset="-120"/>
              </a:rPr>
              <a:t>創建其他需要的目錄</a:t>
            </a:r>
          </a:p>
        </p:txBody>
      </p:sp>
      <p:sp>
        <p:nvSpPr>
          <p:cNvPr id="12" name="矩形 11">
            <a:extLst>
              <a:ext uri="{FF2B5EF4-FFF2-40B4-BE49-F238E27FC236}">
                <a16:creationId xmlns:a16="http://schemas.microsoft.com/office/drawing/2014/main" id="{40147B18-578F-DE4F-DD07-63675D034B8F}"/>
              </a:ext>
            </a:extLst>
          </p:cNvPr>
          <p:cNvSpPr/>
          <p:nvPr/>
        </p:nvSpPr>
        <p:spPr>
          <a:xfrm>
            <a:off x="540252" y="2255178"/>
            <a:ext cx="5240438" cy="2627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811CBA75-3F4F-15F5-53BC-71E123295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31" y="5452642"/>
            <a:ext cx="7538429" cy="384311"/>
          </a:xfrm>
          <a:prstGeom prst="rect">
            <a:avLst/>
          </a:prstGeom>
        </p:spPr>
      </p:pic>
      <p:sp>
        <p:nvSpPr>
          <p:cNvPr id="15" name="矩形 14">
            <a:extLst>
              <a:ext uri="{FF2B5EF4-FFF2-40B4-BE49-F238E27FC236}">
                <a16:creationId xmlns:a16="http://schemas.microsoft.com/office/drawing/2014/main" id="{E3CCE727-A094-1FB5-4CA2-76DBB1CDBFA0}"/>
              </a:ext>
            </a:extLst>
          </p:cNvPr>
          <p:cNvSpPr/>
          <p:nvPr/>
        </p:nvSpPr>
        <p:spPr>
          <a:xfrm>
            <a:off x="6222124" y="3331780"/>
            <a:ext cx="861848" cy="8408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149497AF-9DC2-950C-4417-FE7DE70BC7C6}"/>
              </a:ext>
            </a:extLst>
          </p:cNvPr>
          <p:cNvSpPr txBox="1"/>
          <p:nvPr/>
        </p:nvSpPr>
        <p:spPr>
          <a:xfrm>
            <a:off x="8429297" y="3158359"/>
            <a:ext cx="3385372" cy="830997"/>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將工具鏈中的程式庫複製到</a:t>
            </a:r>
            <a:r>
              <a:rPr lang="en-US" altLang="zh-TW" sz="2400" dirty="0">
                <a:latin typeface="標楷體" panose="03000509000000000000" pitchFamily="65" charset="-120"/>
                <a:ea typeface="標楷體" panose="03000509000000000000" pitchFamily="65" charset="-120"/>
              </a:rPr>
              <a:t>_</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install</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目錄下</a:t>
            </a:r>
          </a:p>
        </p:txBody>
      </p:sp>
    </p:spTree>
    <p:extLst>
      <p:ext uri="{BB962C8B-B14F-4D97-AF65-F5344CB8AC3E}">
        <p14:creationId xmlns:p14="http://schemas.microsoft.com/office/powerpoint/2010/main" val="261704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8FB182-34CB-D4AD-5FD9-7624B1E475DE}"/>
              </a:ext>
            </a:extLst>
          </p:cNvPr>
          <p:cNvSpPr>
            <a:spLocks noGrp="1"/>
          </p:cNvSpPr>
          <p:nvPr>
            <p:ph type="title"/>
          </p:nvPr>
        </p:nvSpPr>
        <p:spPr/>
        <p:txBody>
          <a:bodyPr/>
          <a:lstStyle/>
          <a:p>
            <a:r>
              <a:rPr lang="en-US" altLang="zh-TW" dirty="0"/>
              <a:t>15.2</a:t>
            </a:r>
            <a:r>
              <a:rPr lang="zh-TW" altLang="en-US" dirty="0">
                <a:latin typeface="標楷體" panose="03000509000000000000" pitchFamily="65" charset="-120"/>
                <a:ea typeface="標楷體" panose="03000509000000000000" pitchFamily="65" charset="-120"/>
              </a:rPr>
              <a:t>根檔案系統開發實驗</a:t>
            </a:r>
            <a:endParaRPr lang="zh-TW" altLang="en-US" dirty="0"/>
          </a:p>
        </p:txBody>
      </p:sp>
      <p:pic>
        <p:nvPicPr>
          <p:cNvPr id="5" name="內容版面配置區 4" descr="一張含有 文字, 螢幕擷取畫面, 字型, 行 的圖片&#10;&#10;自動產生的描述">
            <a:extLst>
              <a:ext uri="{FF2B5EF4-FFF2-40B4-BE49-F238E27FC236}">
                <a16:creationId xmlns:a16="http://schemas.microsoft.com/office/drawing/2014/main" id="{0F92DB46-E5B8-1B76-4252-8DD63C9CD7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279" y="1857595"/>
            <a:ext cx="7225920" cy="578528"/>
          </a:xfrm>
        </p:spPr>
      </p:pic>
      <p:pic>
        <p:nvPicPr>
          <p:cNvPr id="7" name="圖片 6" descr="一張含有 文字, 螢幕擷取畫面, 數字, 軟體 的圖片&#10;&#10;自動產生的描述">
            <a:extLst>
              <a:ext uri="{FF2B5EF4-FFF2-40B4-BE49-F238E27FC236}">
                <a16:creationId xmlns:a16="http://schemas.microsoft.com/office/drawing/2014/main" id="{78AB1561-ED66-3F8D-1E6D-A09D31712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99" y="1690688"/>
            <a:ext cx="4326182" cy="4983964"/>
          </a:xfrm>
          <a:prstGeom prst="rect">
            <a:avLst/>
          </a:prstGeom>
        </p:spPr>
      </p:pic>
      <p:sp>
        <p:nvSpPr>
          <p:cNvPr id="9" name="文字方塊 8">
            <a:extLst>
              <a:ext uri="{FF2B5EF4-FFF2-40B4-BE49-F238E27FC236}">
                <a16:creationId xmlns:a16="http://schemas.microsoft.com/office/drawing/2014/main" id="{0929DE7B-C553-07B9-3190-FAA5C2CCB962}"/>
              </a:ext>
            </a:extLst>
          </p:cNvPr>
          <p:cNvSpPr txBox="1"/>
          <p:nvPr/>
        </p:nvSpPr>
        <p:spPr>
          <a:xfrm>
            <a:off x="838200" y="2625159"/>
            <a:ext cx="6035566" cy="1200329"/>
          </a:xfrm>
          <a:prstGeom prst="rect">
            <a:avLst/>
          </a:prstGeom>
          <a:noFill/>
        </p:spPr>
        <p:txBody>
          <a:bodyPr wrap="square">
            <a:spAutoFit/>
          </a:bodyPr>
          <a:lstStyle/>
          <a:p>
            <a:r>
              <a:rPr lang="zh-TW" altLang="en-US" sz="2400" dirty="0">
                <a:latin typeface="標楷體" panose="03000509000000000000" pitchFamily="65" charset="-120"/>
                <a:ea typeface="標楷體" panose="03000509000000000000" pitchFamily="65" charset="-120"/>
              </a:rPr>
              <a:t>刪除靜態程式庫和共用庫檔中的符號表，可經由左邊的資料夾中檢查是否都刪光了。</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為了確保</a:t>
            </a:r>
            <a:r>
              <a:rPr lang="zh-TW" altLang="en-US" sz="2400" dirty="0">
                <a:solidFill>
                  <a:srgbClr val="FF0000"/>
                </a:solidFill>
                <a:latin typeface="標楷體" panose="03000509000000000000" pitchFamily="65" charset="-120"/>
                <a:ea typeface="標楷體" panose="03000509000000000000" pitchFamily="65" charset="-120"/>
              </a:rPr>
              <a:t>所有資料庫未超過</a:t>
            </a:r>
            <a:r>
              <a:rPr lang="en-US" altLang="zh-TW" sz="2400" dirty="0">
                <a:solidFill>
                  <a:srgbClr val="FF0000"/>
                </a:solidFill>
                <a:latin typeface="標楷體" panose="03000509000000000000" pitchFamily="65" charset="-120"/>
                <a:ea typeface="標楷體" panose="03000509000000000000" pitchFamily="65" charset="-120"/>
              </a:rPr>
              <a:t>4M</a:t>
            </a:r>
            <a:r>
              <a:rPr lang="zh-TW" altLang="en-US" sz="2400"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19178234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987</TotalTime>
  <Words>3663</Words>
  <Application>Microsoft Office PowerPoint</Application>
  <PresentationFormat>寬螢幕</PresentationFormat>
  <Paragraphs>262</Paragraphs>
  <Slides>54</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Arial Unicode MS</vt:lpstr>
      <vt:lpstr>Söhne</vt:lpstr>
      <vt:lpstr>標楷體</vt:lpstr>
      <vt:lpstr>Aptos</vt:lpstr>
      <vt:lpstr>Aptos Display</vt:lpstr>
      <vt:lpstr>Arial</vt:lpstr>
      <vt:lpstr>Times New Roman</vt:lpstr>
      <vt:lpstr>Office 佈景主題</vt:lpstr>
      <vt:lpstr>[Lab13]請實作「EmbeddedLinux移植及應用驅動」手冊中的第15章實驗：Linux根檔案系統構建實驗？以及實作結果？請用busybox menuconfig實作圖解的方式說明BusyBox工具箱的其它功能選項？請使用mkfs檔案系統製作工具，建構有別於ext2格式的根檔案系統，例如：mkfs.jffs2？</vt:lpstr>
      <vt:lpstr>目錄</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vt:lpstr>
      <vt:lpstr>15.2根檔案系統開發實驗-實驗現象</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15.3 Ramdisk 根檔案系統映像檔的製作實驗</vt:lpstr>
      <vt:lpstr>實驗結果-15.2 根檔案系統開發實驗</vt:lpstr>
      <vt:lpstr>實驗結果-Ramdisk 根檔案系統映像檔的製作實驗</vt:lpstr>
      <vt:lpstr>請用busybox menuconfig實作圖解的方式說明BusyBox工具箱的其它功能選項?</vt:lpstr>
      <vt:lpstr>請用busybox menuconfig實作圖解的方式說明BusyBox工具箱的其它功能選項?</vt:lpstr>
      <vt:lpstr>請用busybox menuconfig實作圖解的方式說明BusyBox工具箱的其它功能選項?</vt:lpstr>
      <vt:lpstr>請用busybox menuconfig實作圖解的方式說明BusyBox工具箱的其它功能選項?</vt:lpstr>
      <vt:lpstr>請用busybox menuconfig實作圖解的方式說明BusyBox工具箱的其它功能選項?</vt:lpstr>
      <vt:lpstr>請使用mkfs檔案系統製作工具，建構有別於ext2格式的根檔案系統，例如：mkfs.jffs2？</vt:lpstr>
      <vt:lpstr>FAT32、ext4和JFFS2三種常見的檔案系統在嵌入式系統中的性能和效能?</vt:lpstr>
      <vt:lpstr>FAT32、ext4和JFFS2三種常見的檔案系統在嵌入式系統中的性能和效能?</vt:lpstr>
      <vt:lpstr>FAT32、ext4和JFFS2三種常見的檔案系統在嵌入式系統中的性能和效能?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宸維 曹</dc:creator>
  <cp:lastModifiedBy>宸維 曹</cp:lastModifiedBy>
  <cp:revision>20</cp:revision>
  <dcterms:created xsi:type="dcterms:W3CDTF">2024-05-20T07:56:53Z</dcterms:created>
  <dcterms:modified xsi:type="dcterms:W3CDTF">2024-05-22T13:17:31Z</dcterms:modified>
</cp:coreProperties>
</file>